
<file path=[Content_Types].xml><?xml version="1.0" encoding="utf-8"?>
<Types xmlns="http://schemas.openxmlformats.org/package/2006/content-types">
  <Override PartName="/ppt/slides/slide18.xml" ContentType="application/vnd.openxmlformats-officedocument.presentationml.slide+xml"/>
  <Default Extension="pict" ContentType="image/pict"/>
  <Override PartName="/ppt/slides/slide9.xml" ContentType="application/vnd.openxmlformats-officedocument.presentationml.slide+xml"/>
  <Override PartName="/ppt/embeddings/oleObject4.bin" ContentType="application/vnd.openxmlformats-officedocument.oleObject"/>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Default Extension="jpeg" ContentType="image/jpeg"/>
  <Override PartName="/ppt/slides/slide1.xml" ContentType="application/vnd.openxmlformats-officedocument.presentationml.slide+xml"/>
  <Override PartName="/ppt/slides/slide26.xml" ContentType="application/vnd.openxmlformats-officedocument.presentationml.slide+xml"/>
  <Override PartName="/ppt/slides/slide34.xml" ContentType="application/vnd.openxmlformats-officedocument.presentationml.slide+xml"/>
  <Override PartName="/docProps/app.xml" ContentType="application/vnd.openxmlformats-officedocument.extended-properties+xml"/>
  <Override PartName="/ppt/slideLayouts/slideLayout1.xml" ContentType="application/vnd.openxmlformats-officedocument.presentationml.slideLayout+xml"/>
  <Override PartName="/ppt/slides/slide22.xml" ContentType="application/vnd.openxmlformats-officedocument.presentationml.slide+xml"/>
  <Override PartName="/ppt/slides/slide30.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embeddings/oleObject5.bin" ContentType="application/vnd.openxmlformats-officedocument.oleObject"/>
  <Override PartName="/ppt/slides/slide15.xml" ContentType="application/vnd.openxmlformats-officedocument.presentationml.slide+xml"/>
  <Override PartName="/ppt/slides/slide6.xml" ContentType="application/vnd.openxmlformats-officedocument.presentationml.slide+xml"/>
  <Override PartName="/ppt/embeddings/oleObject1.bin" ContentType="application/vnd.openxmlformats-officedocument.oleObject"/>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35.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23.xml" ContentType="application/vnd.openxmlformats-officedocument.presentationml.slide+xml"/>
  <Override PartName="/ppt/slides/slide31.xml" ContentType="application/vnd.openxmlformats-officedocument.presentationml.slide+xml"/>
  <Override PartName="/ppt/embeddings/oleObject6.bin" ContentType="application/vnd.openxmlformats-officedocument.oleObject"/>
  <Override PartName="/ppt/slides/slide16.xml" ContentType="application/vnd.openxmlformats-officedocument.presentationml.slide+xml"/>
  <Override PartName="/ppt/slides/slide7.xml" ContentType="application/vnd.openxmlformats-officedocument.presentationml.slide+xml"/>
  <Override PartName="/ppt/embeddings/oleObject2.bin" ContentType="application/vnd.openxmlformats-officedocument.oleObject"/>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Default Extension="vml" ContentType="application/vnd.openxmlformats-officedocument.vmlDrawing"/>
  <Override PartName="/ppt/slides/slide3.xml" ContentType="application/vnd.openxmlformats-officedocument.presentationml.slide+xml"/>
  <Override PartName="/ppt/slides/slide28.xml" ContentType="application/vnd.openxmlformats-officedocument.presentationml.slide+xml"/>
  <Override PartName="/ppt/slides/slide36.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embeddings/oleObject7.bin" ContentType="application/vnd.openxmlformats-officedocument.oleObject"/>
  <Override PartName="/ppt/slides/slide17.xml" ContentType="application/vnd.openxmlformats-officedocument.presentationml.slide+xml"/>
  <Override PartName="/ppt/slides/slide8.xml" ContentType="application/vnd.openxmlformats-officedocument.presentationml.slide+xml"/>
  <Override PartName="/ppt/embeddings/oleObject3.bin" ContentType="application/vnd.openxmlformats-officedocument.oleObject"/>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embeddings/oleObject8.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90" r:id="rId3"/>
    <p:sldId id="280" r:id="rId4"/>
    <p:sldId id="257" r:id="rId5"/>
    <p:sldId id="258" r:id="rId6"/>
    <p:sldId id="279" r:id="rId7"/>
    <p:sldId id="259" r:id="rId8"/>
    <p:sldId id="260" r:id="rId9"/>
    <p:sldId id="265" r:id="rId10"/>
    <p:sldId id="261" r:id="rId11"/>
    <p:sldId id="262" r:id="rId12"/>
    <p:sldId id="263" r:id="rId13"/>
    <p:sldId id="281" r:id="rId14"/>
    <p:sldId id="264" r:id="rId15"/>
    <p:sldId id="266" r:id="rId16"/>
    <p:sldId id="267" r:id="rId17"/>
    <p:sldId id="268" r:id="rId18"/>
    <p:sldId id="282" r:id="rId19"/>
    <p:sldId id="269" r:id="rId20"/>
    <p:sldId id="283" r:id="rId21"/>
    <p:sldId id="284" r:id="rId22"/>
    <p:sldId id="270" r:id="rId23"/>
    <p:sldId id="285" r:id="rId24"/>
    <p:sldId id="286" r:id="rId25"/>
    <p:sldId id="288" r:id="rId26"/>
    <p:sldId id="287" r:id="rId27"/>
    <p:sldId id="289" r:id="rId28"/>
    <p:sldId id="271" r:id="rId29"/>
    <p:sldId id="291" r:id="rId30"/>
    <p:sldId id="272" r:id="rId31"/>
    <p:sldId id="273" r:id="rId32"/>
    <p:sldId id="274" r:id="rId33"/>
    <p:sldId id="275" r:id="rId34"/>
    <p:sldId id="276" r:id="rId35"/>
    <p:sldId id="277" r:id="rId36"/>
    <p:sldId id="278"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112" d="100"/>
          <a:sy n="112" d="100"/>
        </p:scale>
        <p:origin x="-536" y="-1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ict"/></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ict"/></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pict"/></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pict"/></Relationships>
</file>

<file path=ppt/drawings/_rels/vmlDrawing5.vml.rels><?xml version="1.0" encoding="UTF-8" standalone="yes"?>
<Relationships xmlns="http://schemas.openxmlformats.org/package/2006/relationships"><Relationship Id="rId1" Type="http://schemas.openxmlformats.org/officeDocument/2006/relationships/image" Target="../media/image3.pict"/><Relationship Id="rId2" Type="http://schemas.openxmlformats.org/officeDocument/2006/relationships/image" Target="../media/image4.pict"/></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pict"/><Relationship Id="rId2" Type="http://schemas.openxmlformats.org/officeDocument/2006/relationships/image" Target="../media/image6.pict"/></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a:p>
        </p:txBody>
      </p:sp>
      <p:sp>
        <p:nvSpPr>
          <p:cNvPr id="4" name="Date Placeholder 3"/>
          <p:cNvSpPr>
            <a:spLocks noGrp="1"/>
          </p:cNvSpPr>
          <p:nvPr>
            <p:ph type="dt" sz="half" idx="10"/>
          </p:nvPr>
        </p:nvSpPr>
        <p:spPr/>
        <p:txBody>
          <a:bodyPr/>
          <a:lstStyle/>
          <a:p>
            <a:fld id="{AE2A8657-16EC-F844-A436-2AFE87B9F8FD}" type="datetimeFigureOut">
              <a:rPr lang="en-US" smtClean="0"/>
              <a:pPr/>
              <a:t>10/31/14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80C9E-1EDE-5B4A-AB0B-775C5A10880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AE2A8657-16EC-F844-A436-2AFE87B9F8FD}" type="datetimeFigureOut">
              <a:rPr lang="en-US" smtClean="0"/>
              <a:pPr/>
              <a:t>10/31/14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80C9E-1EDE-5B4A-AB0B-775C5A10880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AE2A8657-16EC-F844-A436-2AFE87B9F8FD}" type="datetimeFigureOut">
              <a:rPr lang="en-US" smtClean="0"/>
              <a:pPr/>
              <a:t>10/31/14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80C9E-1EDE-5B4A-AB0B-775C5A10880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AE2A8657-16EC-F844-A436-2AFE87B9F8FD}" type="datetimeFigureOut">
              <a:rPr lang="en-US" smtClean="0"/>
              <a:pPr/>
              <a:t>10/31/14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80C9E-1EDE-5B4A-AB0B-775C5A10880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AE2A8657-16EC-F844-A436-2AFE87B9F8FD}" type="datetimeFigureOut">
              <a:rPr lang="en-US" smtClean="0"/>
              <a:pPr/>
              <a:t>10/31/14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80C9E-1EDE-5B4A-AB0B-775C5A10880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Date Placeholder 4"/>
          <p:cNvSpPr>
            <a:spLocks noGrp="1"/>
          </p:cNvSpPr>
          <p:nvPr>
            <p:ph type="dt" sz="half" idx="10"/>
          </p:nvPr>
        </p:nvSpPr>
        <p:spPr/>
        <p:txBody>
          <a:bodyPr/>
          <a:lstStyle/>
          <a:p>
            <a:fld id="{AE2A8657-16EC-F844-A436-2AFE87B9F8FD}" type="datetimeFigureOut">
              <a:rPr lang="en-US" smtClean="0"/>
              <a:pPr/>
              <a:t>10/31/14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580C9E-1EDE-5B4A-AB0B-775C5A10880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Date Placeholder 6"/>
          <p:cNvSpPr>
            <a:spLocks noGrp="1"/>
          </p:cNvSpPr>
          <p:nvPr>
            <p:ph type="dt" sz="half" idx="10"/>
          </p:nvPr>
        </p:nvSpPr>
        <p:spPr/>
        <p:txBody>
          <a:bodyPr/>
          <a:lstStyle/>
          <a:p>
            <a:fld id="{AE2A8657-16EC-F844-A436-2AFE87B9F8FD}" type="datetimeFigureOut">
              <a:rPr lang="en-US" smtClean="0"/>
              <a:pPr/>
              <a:t>10/31/14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580C9E-1EDE-5B4A-AB0B-775C5A10880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Date Placeholder 2"/>
          <p:cNvSpPr>
            <a:spLocks noGrp="1"/>
          </p:cNvSpPr>
          <p:nvPr>
            <p:ph type="dt" sz="half" idx="10"/>
          </p:nvPr>
        </p:nvSpPr>
        <p:spPr/>
        <p:txBody>
          <a:bodyPr/>
          <a:lstStyle/>
          <a:p>
            <a:fld id="{AE2A8657-16EC-F844-A436-2AFE87B9F8FD}" type="datetimeFigureOut">
              <a:rPr lang="en-US" smtClean="0"/>
              <a:pPr/>
              <a:t>10/31/14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580C9E-1EDE-5B4A-AB0B-775C5A10880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2A8657-16EC-F844-A436-2AFE87B9F8FD}" type="datetimeFigureOut">
              <a:rPr lang="en-US" smtClean="0"/>
              <a:pPr/>
              <a:t>10/31/14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580C9E-1EDE-5B4A-AB0B-775C5A10880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AE2A8657-16EC-F844-A436-2AFE87B9F8FD}" type="datetimeFigureOut">
              <a:rPr lang="en-US" smtClean="0"/>
              <a:pPr/>
              <a:t>10/31/14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580C9E-1EDE-5B4A-AB0B-775C5A10880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AE2A8657-16EC-F844-A436-2AFE87B9F8FD}" type="datetimeFigureOut">
              <a:rPr lang="en-US" smtClean="0"/>
              <a:pPr/>
              <a:t>10/31/14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580C9E-1EDE-5B4A-AB0B-775C5A10880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2A8657-16EC-F844-A436-2AFE87B9F8FD}" type="datetimeFigureOut">
              <a:rPr lang="en-US" smtClean="0"/>
              <a:pPr/>
              <a:t>10/31/14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580C9E-1EDE-5B4A-AB0B-775C5A10880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vmlDrawing" Target="../drawings/vmlDrawing3.vml"/><Relationship Id="rId2" Type="http://schemas.openxmlformats.org/officeDocument/2006/relationships/slideLayout" Target="../slideLayouts/slideLayout1.xml"/><Relationship Id="rId3" Type="http://schemas.openxmlformats.org/officeDocument/2006/relationships/oleObject" Target="../embeddings/oleObject3.bin"/></Relationships>
</file>

<file path=ppt/slides/_rels/slide16.xml.rels><?xml version="1.0" encoding="UTF-8" standalone="yes"?>
<Relationships xmlns="http://schemas.openxmlformats.org/package/2006/relationships"><Relationship Id="rId1" Type="http://schemas.openxmlformats.org/officeDocument/2006/relationships/vmlDrawing" Target="../drawings/vmlDrawing4.vml"/><Relationship Id="rId2" Type="http://schemas.openxmlformats.org/officeDocument/2006/relationships/slideLayout" Target="../slideLayouts/slideLayout1.xml"/><Relationship Id="rId3" Type="http://schemas.openxmlformats.org/officeDocument/2006/relationships/oleObject" Target="../embeddings/oleObject4.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5.bin"/><Relationship Id="rId4" Type="http://schemas.openxmlformats.org/officeDocument/2006/relationships/oleObject" Target="../embeddings/oleObject6.bin"/><Relationship Id="rId1" Type="http://schemas.openxmlformats.org/officeDocument/2006/relationships/vmlDrawing" Target="../drawings/vmlDrawing5.vml"/><Relationship Id="rId2"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7.bin"/><Relationship Id="rId4" Type="http://schemas.openxmlformats.org/officeDocument/2006/relationships/oleObject" Target="../embeddings/oleObject8.bin"/><Relationship Id="rId1" Type="http://schemas.openxmlformats.org/officeDocument/2006/relationships/vmlDrawing" Target="../drawings/vmlDrawing6.vml"/><Relationship Id="rId2"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vmlDrawing" Target="../drawings/vmlDrawing1.vml"/><Relationship Id="rId2" Type="http://schemas.openxmlformats.org/officeDocument/2006/relationships/slideLayout" Target="../slideLayouts/slideLayout1.xml"/><Relationship Id="rId3"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1" Type="http://schemas.openxmlformats.org/officeDocument/2006/relationships/vmlDrawing" Target="../drawings/vmlDrawing2.vml"/><Relationship Id="rId2" Type="http://schemas.openxmlformats.org/officeDocument/2006/relationships/slideLayout" Target="../slideLayouts/slideLayout1.xml"/><Relationship Id="rId3"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1" name="TextBox 200"/>
          <p:cNvSpPr txBox="1"/>
          <p:nvPr/>
        </p:nvSpPr>
        <p:spPr>
          <a:xfrm>
            <a:off x="583305" y="669471"/>
            <a:ext cx="3873172" cy="2031325"/>
          </a:xfrm>
          <a:prstGeom prst="rect">
            <a:avLst/>
          </a:prstGeom>
          <a:noFill/>
        </p:spPr>
        <p:txBody>
          <a:bodyPr wrap="square" rtlCol="0">
            <a:spAutoFit/>
          </a:bodyPr>
          <a:lstStyle/>
          <a:p>
            <a:r>
              <a:rPr lang="en-US" dirty="0" smtClean="0"/>
              <a:t>Note that questions 1 to 4 on the generosity blurb sheet should not be represented with any dots, because we just want to see where the kids are at, without support, and to initiate the various ways of thinking about generosity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1064518"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500424"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936330"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2372236"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808142"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513046"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948952"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38485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8207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2566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513046"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948952"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38485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8207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2566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523693"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959599"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39550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8314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2673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523693"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959599"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39550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8314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2673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523693"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959599"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39550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83141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72673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513046"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948952"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38485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82076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72566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523693"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959599"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39550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8314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72673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523693"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959599"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39550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8314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72673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523693"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5959599"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39550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8314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72673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594645" y="389942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50007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9944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0057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99940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500576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500576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500576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99940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5010741" y="3177052"/>
            <a:ext cx="317510" cy="307777"/>
          </a:xfrm>
          <a:prstGeom prst="rect">
            <a:avLst/>
          </a:prstGeom>
          <a:noFill/>
        </p:spPr>
        <p:txBody>
          <a:bodyPr wrap="square" rtlCol="0">
            <a:spAutoFit/>
          </a:bodyPr>
          <a:lstStyle/>
          <a:p>
            <a:r>
              <a:rPr lang="en-US" sz="1400" dirty="0"/>
              <a:t>9</a:t>
            </a:r>
          </a:p>
        </p:txBody>
      </p:sp>
      <p:sp>
        <p:nvSpPr>
          <p:cNvPr id="177" name="TextBox 176"/>
          <p:cNvSpPr txBox="1"/>
          <p:nvPr/>
        </p:nvSpPr>
        <p:spPr>
          <a:xfrm>
            <a:off x="4002921" y="6049217"/>
            <a:ext cx="544298" cy="307777"/>
          </a:xfrm>
          <a:prstGeom prst="rect">
            <a:avLst/>
          </a:prstGeom>
          <a:noFill/>
        </p:spPr>
        <p:txBody>
          <a:bodyPr wrap="square" rtlCol="0">
            <a:spAutoFit/>
          </a:bodyPr>
          <a:lstStyle/>
          <a:p>
            <a:r>
              <a:rPr lang="en-US" sz="1400" dirty="0" smtClean="0"/>
              <a:t>7</a:t>
            </a:r>
            <a:endParaRPr lang="en-US" sz="1400" dirty="0"/>
          </a:p>
        </p:txBody>
      </p:sp>
      <p:sp>
        <p:nvSpPr>
          <p:cNvPr id="178" name="TextBox 177"/>
          <p:cNvSpPr txBox="1"/>
          <p:nvPr/>
        </p:nvSpPr>
        <p:spPr>
          <a:xfrm>
            <a:off x="3996561" y="5691317"/>
            <a:ext cx="544298" cy="307777"/>
          </a:xfrm>
          <a:prstGeom prst="rect">
            <a:avLst/>
          </a:prstGeom>
          <a:noFill/>
        </p:spPr>
        <p:txBody>
          <a:bodyPr wrap="square" rtlCol="0">
            <a:spAutoFit/>
          </a:bodyPr>
          <a:lstStyle/>
          <a:p>
            <a:r>
              <a:rPr lang="en-US" sz="1400" dirty="0" smtClean="0"/>
              <a:t>14</a:t>
            </a:r>
            <a:endParaRPr lang="en-US" sz="1400" dirty="0"/>
          </a:p>
        </p:txBody>
      </p:sp>
      <p:sp>
        <p:nvSpPr>
          <p:cNvPr id="179" name="TextBox 178"/>
          <p:cNvSpPr txBox="1"/>
          <p:nvPr/>
        </p:nvSpPr>
        <p:spPr>
          <a:xfrm>
            <a:off x="4007901" y="5372200"/>
            <a:ext cx="544298" cy="307777"/>
          </a:xfrm>
          <a:prstGeom prst="rect">
            <a:avLst/>
          </a:prstGeom>
          <a:noFill/>
        </p:spPr>
        <p:txBody>
          <a:bodyPr wrap="square" rtlCol="0">
            <a:spAutoFit/>
          </a:bodyPr>
          <a:lstStyle/>
          <a:p>
            <a:r>
              <a:rPr lang="en-US" sz="1400" dirty="0" smtClean="0"/>
              <a:t>21</a:t>
            </a:r>
            <a:endParaRPr lang="en-US" sz="1400" dirty="0"/>
          </a:p>
        </p:txBody>
      </p:sp>
      <p:sp>
        <p:nvSpPr>
          <p:cNvPr id="180" name="TextBox 179"/>
          <p:cNvSpPr txBox="1"/>
          <p:nvPr/>
        </p:nvSpPr>
        <p:spPr>
          <a:xfrm>
            <a:off x="4001546" y="4988204"/>
            <a:ext cx="544298" cy="307777"/>
          </a:xfrm>
          <a:prstGeom prst="rect">
            <a:avLst/>
          </a:prstGeom>
          <a:noFill/>
        </p:spPr>
        <p:txBody>
          <a:bodyPr wrap="square" rtlCol="0">
            <a:spAutoFit/>
          </a:bodyPr>
          <a:lstStyle/>
          <a:p>
            <a:r>
              <a:rPr lang="en-US" sz="1400" dirty="0" smtClean="0"/>
              <a:t>28</a:t>
            </a:r>
            <a:endParaRPr lang="en-US" sz="1400" dirty="0"/>
          </a:p>
        </p:txBody>
      </p:sp>
      <p:sp>
        <p:nvSpPr>
          <p:cNvPr id="181" name="TextBox 180"/>
          <p:cNvSpPr txBox="1"/>
          <p:nvPr/>
        </p:nvSpPr>
        <p:spPr>
          <a:xfrm>
            <a:off x="4007901" y="4623727"/>
            <a:ext cx="544298" cy="307777"/>
          </a:xfrm>
          <a:prstGeom prst="rect">
            <a:avLst/>
          </a:prstGeom>
          <a:noFill/>
        </p:spPr>
        <p:txBody>
          <a:bodyPr wrap="square" rtlCol="0">
            <a:spAutoFit/>
          </a:bodyPr>
          <a:lstStyle/>
          <a:p>
            <a:r>
              <a:rPr lang="en-US" sz="1400" dirty="0" smtClean="0"/>
              <a:t>35</a:t>
            </a:r>
            <a:endParaRPr lang="en-US" sz="1400" dirty="0"/>
          </a:p>
        </p:txBody>
      </p:sp>
      <p:sp>
        <p:nvSpPr>
          <p:cNvPr id="182" name="TextBox 181"/>
          <p:cNvSpPr txBox="1"/>
          <p:nvPr/>
        </p:nvSpPr>
        <p:spPr>
          <a:xfrm>
            <a:off x="4007901" y="4270590"/>
            <a:ext cx="544298" cy="307777"/>
          </a:xfrm>
          <a:prstGeom prst="rect">
            <a:avLst/>
          </a:prstGeom>
          <a:noFill/>
        </p:spPr>
        <p:txBody>
          <a:bodyPr wrap="square" rtlCol="0">
            <a:spAutoFit/>
          </a:bodyPr>
          <a:lstStyle/>
          <a:p>
            <a:r>
              <a:rPr lang="en-US" sz="1400" dirty="0" smtClean="0"/>
              <a:t>42</a:t>
            </a:r>
            <a:endParaRPr lang="en-US" sz="1400" dirty="0"/>
          </a:p>
        </p:txBody>
      </p:sp>
      <p:sp>
        <p:nvSpPr>
          <p:cNvPr id="183" name="TextBox 182"/>
          <p:cNvSpPr txBox="1"/>
          <p:nvPr/>
        </p:nvSpPr>
        <p:spPr>
          <a:xfrm>
            <a:off x="4007901" y="3899326"/>
            <a:ext cx="544298" cy="307777"/>
          </a:xfrm>
          <a:prstGeom prst="rect">
            <a:avLst/>
          </a:prstGeom>
          <a:noFill/>
        </p:spPr>
        <p:txBody>
          <a:bodyPr wrap="square" rtlCol="0">
            <a:spAutoFit/>
          </a:bodyPr>
          <a:lstStyle/>
          <a:p>
            <a:r>
              <a:rPr lang="en-US" sz="1400" dirty="0" smtClean="0"/>
              <a:t>49</a:t>
            </a:r>
            <a:endParaRPr lang="en-US" sz="1400" dirty="0"/>
          </a:p>
        </p:txBody>
      </p:sp>
      <p:sp>
        <p:nvSpPr>
          <p:cNvPr id="185" name="TextBox 184"/>
          <p:cNvSpPr txBox="1"/>
          <p:nvPr/>
        </p:nvSpPr>
        <p:spPr>
          <a:xfrm>
            <a:off x="8415404" y="6041471"/>
            <a:ext cx="503935" cy="307777"/>
          </a:xfrm>
          <a:prstGeom prst="rect">
            <a:avLst/>
          </a:prstGeom>
          <a:noFill/>
        </p:spPr>
        <p:txBody>
          <a:bodyPr wrap="square" rtlCol="0">
            <a:spAutoFit/>
          </a:bodyPr>
          <a:lstStyle/>
          <a:p>
            <a:r>
              <a:rPr lang="en-US" sz="1400" dirty="0" smtClean="0"/>
              <a:t>7</a:t>
            </a:r>
            <a:endParaRPr lang="en-US" sz="1400" dirty="0"/>
          </a:p>
        </p:txBody>
      </p:sp>
      <p:sp>
        <p:nvSpPr>
          <p:cNvPr id="186" name="TextBox 185"/>
          <p:cNvSpPr txBox="1"/>
          <p:nvPr/>
        </p:nvSpPr>
        <p:spPr>
          <a:xfrm>
            <a:off x="8409044" y="5706251"/>
            <a:ext cx="503935" cy="307777"/>
          </a:xfrm>
          <a:prstGeom prst="rect">
            <a:avLst/>
          </a:prstGeom>
          <a:noFill/>
        </p:spPr>
        <p:txBody>
          <a:bodyPr wrap="square" rtlCol="0">
            <a:spAutoFit/>
          </a:bodyPr>
          <a:lstStyle/>
          <a:p>
            <a:r>
              <a:rPr lang="en-US" sz="1400" dirty="0" smtClean="0"/>
              <a:t>14</a:t>
            </a:r>
            <a:endParaRPr lang="en-US" sz="1400" dirty="0"/>
          </a:p>
        </p:txBody>
      </p:sp>
      <p:sp>
        <p:nvSpPr>
          <p:cNvPr id="187" name="TextBox 186"/>
          <p:cNvSpPr txBox="1"/>
          <p:nvPr/>
        </p:nvSpPr>
        <p:spPr>
          <a:xfrm>
            <a:off x="8420384" y="5353114"/>
            <a:ext cx="503935" cy="307777"/>
          </a:xfrm>
          <a:prstGeom prst="rect">
            <a:avLst/>
          </a:prstGeom>
          <a:noFill/>
        </p:spPr>
        <p:txBody>
          <a:bodyPr wrap="square" rtlCol="0">
            <a:spAutoFit/>
          </a:bodyPr>
          <a:lstStyle/>
          <a:p>
            <a:r>
              <a:rPr lang="en-US" sz="1400" dirty="0" smtClean="0"/>
              <a:t>21</a:t>
            </a:r>
            <a:endParaRPr lang="en-US" sz="1400" dirty="0"/>
          </a:p>
        </p:txBody>
      </p:sp>
      <p:sp>
        <p:nvSpPr>
          <p:cNvPr id="188" name="TextBox 187"/>
          <p:cNvSpPr txBox="1"/>
          <p:nvPr/>
        </p:nvSpPr>
        <p:spPr>
          <a:xfrm>
            <a:off x="8414029" y="4957778"/>
            <a:ext cx="503935" cy="307777"/>
          </a:xfrm>
          <a:prstGeom prst="rect">
            <a:avLst/>
          </a:prstGeom>
          <a:noFill/>
        </p:spPr>
        <p:txBody>
          <a:bodyPr wrap="square" rtlCol="0">
            <a:spAutoFit/>
          </a:bodyPr>
          <a:lstStyle/>
          <a:p>
            <a:r>
              <a:rPr lang="en-US" sz="1400" dirty="0" smtClean="0"/>
              <a:t>28</a:t>
            </a:r>
            <a:endParaRPr lang="en-US" sz="1400" dirty="0"/>
          </a:p>
        </p:txBody>
      </p:sp>
      <p:sp>
        <p:nvSpPr>
          <p:cNvPr id="189" name="TextBox 188"/>
          <p:cNvSpPr txBox="1"/>
          <p:nvPr/>
        </p:nvSpPr>
        <p:spPr>
          <a:xfrm>
            <a:off x="8420384" y="4593301"/>
            <a:ext cx="503935" cy="307777"/>
          </a:xfrm>
          <a:prstGeom prst="rect">
            <a:avLst/>
          </a:prstGeom>
          <a:noFill/>
        </p:spPr>
        <p:txBody>
          <a:bodyPr wrap="square" rtlCol="0">
            <a:spAutoFit/>
          </a:bodyPr>
          <a:lstStyle/>
          <a:p>
            <a:r>
              <a:rPr lang="en-US" sz="1400" dirty="0" smtClean="0"/>
              <a:t>35</a:t>
            </a:r>
            <a:endParaRPr lang="en-US" sz="1400" dirty="0"/>
          </a:p>
        </p:txBody>
      </p:sp>
      <p:sp>
        <p:nvSpPr>
          <p:cNvPr id="190" name="TextBox 189"/>
          <p:cNvSpPr txBox="1"/>
          <p:nvPr/>
        </p:nvSpPr>
        <p:spPr>
          <a:xfrm>
            <a:off x="8420384" y="4240164"/>
            <a:ext cx="503935" cy="307777"/>
          </a:xfrm>
          <a:prstGeom prst="rect">
            <a:avLst/>
          </a:prstGeom>
          <a:noFill/>
        </p:spPr>
        <p:txBody>
          <a:bodyPr wrap="square" rtlCol="0">
            <a:spAutoFit/>
          </a:bodyPr>
          <a:lstStyle/>
          <a:p>
            <a:r>
              <a:rPr lang="en-US" sz="1400" dirty="0" smtClean="0"/>
              <a:t>42</a:t>
            </a:r>
            <a:endParaRPr lang="en-US" sz="1400" dirty="0"/>
          </a:p>
        </p:txBody>
      </p:sp>
      <p:sp>
        <p:nvSpPr>
          <p:cNvPr id="191" name="TextBox 190"/>
          <p:cNvSpPr txBox="1"/>
          <p:nvPr/>
        </p:nvSpPr>
        <p:spPr>
          <a:xfrm>
            <a:off x="8420384" y="3859049"/>
            <a:ext cx="503935" cy="307777"/>
          </a:xfrm>
          <a:prstGeom prst="rect">
            <a:avLst/>
          </a:prstGeom>
          <a:noFill/>
        </p:spPr>
        <p:txBody>
          <a:bodyPr wrap="square" rtlCol="0">
            <a:spAutoFit/>
          </a:bodyPr>
          <a:lstStyle/>
          <a:p>
            <a:r>
              <a:rPr lang="en-US" sz="1400" dirty="0" smtClean="0"/>
              <a:t>49</a:t>
            </a:r>
            <a:endParaRPr lang="en-US" sz="1400" dirty="0"/>
          </a:p>
        </p:txBody>
      </p:sp>
      <p:sp>
        <p:nvSpPr>
          <p:cNvPr id="192" name="TextBox 191"/>
          <p:cNvSpPr txBox="1"/>
          <p:nvPr/>
        </p:nvSpPr>
        <p:spPr>
          <a:xfrm>
            <a:off x="8414024" y="3478469"/>
            <a:ext cx="503935" cy="307777"/>
          </a:xfrm>
          <a:prstGeom prst="rect">
            <a:avLst/>
          </a:prstGeom>
          <a:noFill/>
        </p:spPr>
        <p:txBody>
          <a:bodyPr wrap="square" rtlCol="0">
            <a:spAutoFit/>
          </a:bodyPr>
          <a:lstStyle/>
          <a:p>
            <a:r>
              <a:rPr lang="en-US" sz="1400" dirty="0" smtClean="0"/>
              <a:t>56</a:t>
            </a:r>
            <a:endParaRPr lang="en-US" sz="1400" dirty="0"/>
          </a:p>
        </p:txBody>
      </p:sp>
      <p:sp>
        <p:nvSpPr>
          <p:cNvPr id="193" name="TextBox 192"/>
          <p:cNvSpPr txBox="1"/>
          <p:nvPr/>
        </p:nvSpPr>
        <p:spPr>
          <a:xfrm>
            <a:off x="8425364" y="3125332"/>
            <a:ext cx="503935" cy="307777"/>
          </a:xfrm>
          <a:prstGeom prst="rect">
            <a:avLst/>
          </a:prstGeom>
          <a:noFill/>
        </p:spPr>
        <p:txBody>
          <a:bodyPr wrap="square" rtlCol="0">
            <a:spAutoFit/>
          </a:bodyPr>
          <a:lstStyle/>
          <a:p>
            <a:r>
              <a:rPr lang="en-US" sz="1400" dirty="0" smtClean="0"/>
              <a:t>63</a:t>
            </a:r>
            <a:endParaRPr lang="en-US" sz="1400" dirty="0"/>
          </a:p>
        </p:txBody>
      </p:sp>
      <p:sp>
        <p:nvSpPr>
          <p:cNvPr id="200" name="TextBox 199"/>
          <p:cNvSpPr txBox="1"/>
          <p:nvPr/>
        </p:nvSpPr>
        <p:spPr>
          <a:xfrm>
            <a:off x="583305" y="669471"/>
            <a:ext cx="3873172" cy="1754327"/>
          </a:xfrm>
          <a:prstGeom prst="rect">
            <a:avLst/>
          </a:prstGeom>
          <a:noFill/>
        </p:spPr>
        <p:txBody>
          <a:bodyPr wrap="square" rtlCol="0">
            <a:spAutoFit/>
          </a:bodyPr>
          <a:lstStyle/>
          <a:p>
            <a:r>
              <a:rPr lang="en-US" dirty="0" smtClean="0"/>
              <a:t>Linda has 49 and </a:t>
            </a:r>
            <a:r>
              <a:rPr lang="en-US" dirty="0" err="1" smtClean="0"/>
              <a:t>Alishka</a:t>
            </a:r>
            <a:r>
              <a:rPr lang="en-US" dirty="0" smtClean="0"/>
              <a:t> has 63.</a:t>
            </a:r>
          </a:p>
          <a:p>
            <a:endParaRPr lang="en-US" dirty="0" smtClean="0"/>
          </a:p>
          <a:p>
            <a:r>
              <a:rPr lang="en-US" dirty="0" smtClean="0"/>
              <a:t>How many should each give away to be considered </a:t>
            </a:r>
            <a:r>
              <a:rPr lang="en-US" b="1" dirty="0" smtClean="0"/>
              <a:t>equally generous</a:t>
            </a:r>
            <a:r>
              <a:rPr lang="en-US" dirty="0" smtClean="0"/>
              <a:t> in the ‘for every’ sense?</a:t>
            </a:r>
          </a:p>
          <a:p>
            <a:endParaRPr lang="en-US" dirty="0"/>
          </a:p>
        </p:txBody>
      </p:sp>
      <p:sp>
        <p:nvSpPr>
          <p:cNvPr id="184" name="Oval 183"/>
          <p:cNvSpPr/>
          <p:nvPr/>
        </p:nvSpPr>
        <p:spPr>
          <a:xfrm flipV="1">
            <a:off x="323339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324473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324404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324404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3244042"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3233395"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p:cNvSpPr/>
          <p:nvPr/>
        </p:nvSpPr>
        <p:spPr>
          <a:xfrm flipV="1">
            <a:off x="3244042"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66432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67566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67496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67496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3674968"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3664321"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3" name="Oval 212"/>
          <p:cNvSpPr/>
          <p:nvPr/>
        </p:nvSpPr>
        <p:spPr>
          <a:xfrm flipV="1">
            <a:off x="3674968"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70391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70391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71455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71455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71455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70391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71455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71455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7714557" y="321787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8117130" y="61046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8117130" y="57694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8127777" y="54178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8127777" y="50322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8127777" y="46693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8117130" y="431784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8127777" y="39436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8127777" y="35467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flipV="1">
            <a:off x="8127777" y="321151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1064518"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500424"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936330"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2372236"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808142"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513046"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948952"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38485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8207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2566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513046"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948952"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38485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8207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2566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523693"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959599"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39550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8314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2673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523693"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959599"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39550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8314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2673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523693"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959599"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39550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83141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72673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513046"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948952"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38485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82076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72566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523693"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959599"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39550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8314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72673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523693"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959599"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39550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8314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72673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523693"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5959599"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39550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8314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72673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594645" y="389942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50007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9944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0057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99940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500576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500576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500576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99940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5010741" y="3177052"/>
            <a:ext cx="317510" cy="307777"/>
          </a:xfrm>
          <a:prstGeom prst="rect">
            <a:avLst/>
          </a:prstGeom>
          <a:noFill/>
        </p:spPr>
        <p:txBody>
          <a:bodyPr wrap="square" rtlCol="0">
            <a:spAutoFit/>
          </a:bodyPr>
          <a:lstStyle/>
          <a:p>
            <a:r>
              <a:rPr lang="en-US" sz="1400" dirty="0"/>
              <a:t>9</a:t>
            </a:r>
          </a:p>
        </p:txBody>
      </p:sp>
      <p:sp>
        <p:nvSpPr>
          <p:cNvPr id="177" name="TextBox 176"/>
          <p:cNvSpPr txBox="1"/>
          <p:nvPr/>
        </p:nvSpPr>
        <p:spPr>
          <a:xfrm>
            <a:off x="4002921" y="6049217"/>
            <a:ext cx="544298" cy="307777"/>
          </a:xfrm>
          <a:prstGeom prst="rect">
            <a:avLst/>
          </a:prstGeom>
          <a:noFill/>
        </p:spPr>
        <p:txBody>
          <a:bodyPr wrap="square" rtlCol="0">
            <a:spAutoFit/>
          </a:bodyPr>
          <a:lstStyle/>
          <a:p>
            <a:r>
              <a:rPr lang="en-US" sz="1400" dirty="0" smtClean="0"/>
              <a:t>7</a:t>
            </a:r>
            <a:endParaRPr lang="en-US" sz="1400" dirty="0"/>
          </a:p>
        </p:txBody>
      </p:sp>
      <p:sp>
        <p:nvSpPr>
          <p:cNvPr id="178" name="TextBox 177"/>
          <p:cNvSpPr txBox="1"/>
          <p:nvPr/>
        </p:nvSpPr>
        <p:spPr>
          <a:xfrm>
            <a:off x="3996561" y="5691317"/>
            <a:ext cx="544298" cy="307777"/>
          </a:xfrm>
          <a:prstGeom prst="rect">
            <a:avLst/>
          </a:prstGeom>
          <a:noFill/>
        </p:spPr>
        <p:txBody>
          <a:bodyPr wrap="square" rtlCol="0">
            <a:spAutoFit/>
          </a:bodyPr>
          <a:lstStyle/>
          <a:p>
            <a:r>
              <a:rPr lang="en-US" sz="1400" dirty="0" smtClean="0"/>
              <a:t>14</a:t>
            </a:r>
            <a:endParaRPr lang="en-US" sz="1400" dirty="0"/>
          </a:p>
        </p:txBody>
      </p:sp>
      <p:sp>
        <p:nvSpPr>
          <p:cNvPr id="179" name="TextBox 178"/>
          <p:cNvSpPr txBox="1"/>
          <p:nvPr/>
        </p:nvSpPr>
        <p:spPr>
          <a:xfrm>
            <a:off x="4007901" y="5372200"/>
            <a:ext cx="544298" cy="307777"/>
          </a:xfrm>
          <a:prstGeom prst="rect">
            <a:avLst/>
          </a:prstGeom>
          <a:noFill/>
        </p:spPr>
        <p:txBody>
          <a:bodyPr wrap="square" rtlCol="0">
            <a:spAutoFit/>
          </a:bodyPr>
          <a:lstStyle/>
          <a:p>
            <a:r>
              <a:rPr lang="en-US" sz="1400" dirty="0" smtClean="0"/>
              <a:t>21</a:t>
            </a:r>
            <a:endParaRPr lang="en-US" sz="1400" dirty="0"/>
          </a:p>
        </p:txBody>
      </p:sp>
      <p:sp>
        <p:nvSpPr>
          <p:cNvPr id="180" name="TextBox 179"/>
          <p:cNvSpPr txBox="1"/>
          <p:nvPr/>
        </p:nvSpPr>
        <p:spPr>
          <a:xfrm>
            <a:off x="4001546" y="4988204"/>
            <a:ext cx="544298" cy="307777"/>
          </a:xfrm>
          <a:prstGeom prst="rect">
            <a:avLst/>
          </a:prstGeom>
          <a:noFill/>
        </p:spPr>
        <p:txBody>
          <a:bodyPr wrap="square" rtlCol="0">
            <a:spAutoFit/>
          </a:bodyPr>
          <a:lstStyle/>
          <a:p>
            <a:r>
              <a:rPr lang="en-US" sz="1400" dirty="0" smtClean="0"/>
              <a:t>28</a:t>
            </a:r>
            <a:endParaRPr lang="en-US" sz="1400" dirty="0"/>
          </a:p>
        </p:txBody>
      </p:sp>
      <p:sp>
        <p:nvSpPr>
          <p:cNvPr id="181" name="TextBox 180"/>
          <p:cNvSpPr txBox="1"/>
          <p:nvPr/>
        </p:nvSpPr>
        <p:spPr>
          <a:xfrm>
            <a:off x="4007901" y="4623727"/>
            <a:ext cx="544298" cy="307777"/>
          </a:xfrm>
          <a:prstGeom prst="rect">
            <a:avLst/>
          </a:prstGeom>
          <a:noFill/>
        </p:spPr>
        <p:txBody>
          <a:bodyPr wrap="square" rtlCol="0">
            <a:spAutoFit/>
          </a:bodyPr>
          <a:lstStyle/>
          <a:p>
            <a:r>
              <a:rPr lang="en-US" sz="1400" dirty="0" smtClean="0"/>
              <a:t>35</a:t>
            </a:r>
            <a:endParaRPr lang="en-US" sz="1400" dirty="0"/>
          </a:p>
        </p:txBody>
      </p:sp>
      <p:sp>
        <p:nvSpPr>
          <p:cNvPr id="182" name="TextBox 181"/>
          <p:cNvSpPr txBox="1"/>
          <p:nvPr/>
        </p:nvSpPr>
        <p:spPr>
          <a:xfrm>
            <a:off x="4007901" y="4270590"/>
            <a:ext cx="544298" cy="307777"/>
          </a:xfrm>
          <a:prstGeom prst="rect">
            <a:avLst/>
          </a:prstGeom>
          <a:noFill/>
        </p:spPr>
        <p:txBody>
          <a:bodyPr wrap="square" rtlCol="0">
            <a:spAutoFit/>
          </a:bodyPr>
          <a:lstStyle/>
          <a:p>
            <a:r>
              <a:rPr lang="en-US" sz="1400" dirty="0" smtClean="0"/>
              <a:t>42</a:t>
            </a:r>
            <a:endParaRPr lang="en-US" sz="1400" dirty="0"/>
          </a:p>
        </p:txBody>
      </p:sp>
      <p:sp>
        <p:nvSpPr>
          <p:cNvPr id="183" name="TextBox 182"/>
          <p:cNvSpPr txBox="1"/>
          <p:nvPr/>
        </p:nvSpPr>
        <p:spPr>
          <a:xfrm>
            <a:off x="4007901" y="3899326"/>
            <a:ext cx="544298" cy="307777"/>
          </a:xfrm>
          <a:prstGeom prst="rect">
            <a:avLst/>
          </a:prstGeom>
          <a:noFill/>
        </p:spPr>
        <p:txBody>
          <a:bodyPr wrap="square" rtlCol="0">
            <a:spAutoFit/>
          </a:bodyPr>
          <a:lstStyle/>
          <a:p>
            <a:r>
              <a:rPr lang="en-US" sz="1400" dirty="0" smtClean="0"/>
              <a:t>49</a:t>
            </a:r>
            <a:endParaRPr lang="en-US" sz="1400" dirty="0"/>
          </a:p>
        </p:txBody>
      </p:sp>
      <p:sp>
        <p:nvSpPr>
          <p:cNvPr id="185" name="TextBox 184"/>
          <p:cNvSpPr txBox="1"/>
          <p:nvPr/>
        </p:nvSpPr>
        <p:spPr>
          <a:xfrm>
            <a:off x="8415404" y="6041471"/>
            <a:ext cx="503935" cy="307777"/>
          </a:xfrm>
          <a:prstGeom prst="rect">
            <a:avLst/>
          </a:prstGeom>
          <a:noFill/>
        </p:spPr>
        <p:txBody>
          <a:bodyPr wrap="square" rtlCol="0">
            <a:spAutoFit/>
          </a:bodyPr>
          <a:lstStyle/>
          <a:p>
            <a:r>
              <a:rPr lang="en-US" sz="1400" dirty="0" smtClean="0"/>
              <a:t>7</a:t>
            </a:r>
            <a:endParaRPr lang="en-US" sz="1400" dirty="0"/>
          </a:p>
        </p:txBody>
      </p:sp>
      <p:sp>
        <p:nvSpPr>
          <p:cNvPr id="186" name="TextBox 185"/>
          <p:cNvSpPr txBox="1"/>
          <p:nvPr/>
        </p:nvSpPr>
        <p:spPr>
          <a:xfrm>
            <a:off x="8409044" y="5706251"/>
            <a:ext cx="503935" cy="307777"/>
          </a:xfrm>
          <a:prstGeom prst="rect">
            <a:avLst/>
          </a:prstGeom>
          <a:noFill/>
        </p:spPr>
        <p:txBody>
          <a:bodyPr wrap="square" rtlCol="0">
            <a:spAutoFit/>
          </a:bodyPr>
          <a:lstStyle/>
          <a:p>
            <a:r>
              <a:rPr lang="en-US" sz="1400" dirty="0" smtClean="0"/>
              <a:t>14</a:t>
            </a:r>
            <a:endParaRPr lang="en-US" sz="1400" dirty="0"/>
          </a:p>
        </p:txBody>
      </p:sp>
      <p:sp>
        <p:nvSpPr>
          <p:cNvPr id="187" name="TextBox 186"/>
          <p:cNvSpPr txBox="1"/>
          <p:nvPr/>
        </p:nvSpPr>
        <p:spPr>
          <a:xfrm>
            <a:off x="8420384" y="5353114"/>
            <a:ext cx="503935" cy="307777"/>
          </a:xfrm>
          <a:prstGeom prst="rect">
            <a:avLst/>
          </a:prstGeom>
          <a:noFill/>
        </p:spPr>
        <p:txBody>
          <a:bodyPr wrap="square" rtlCol="0">
            <a:spAutoFit/>
          </a:bodyPr>
          <a:lstStyle/>
          <a:p>
            <a:r>
              <a:rPr lang="en-US" sz="1400" dirty="0" smtClean="0"/>
              <a:t>21</a:t>
            </a:r>
            <a:endParaRPr lang="en-US" sz="1400" dirty="0"/>
          </a:p>
        </p:txBody>
      </p:sp>
      <p:sp>
        <p:nvSpPr>
          <p:cNvPr id="188" name="TextBox 187"/>
          <p:cNvSpPr txBox="1"/>
          <p:nvPr/>
        </p:nvSpPr>
        <p:spPr>
          <a:xfrm>
            <a:off x="8414029" y="4957778"/>
            <a:ext cx="503935" cy="307777"/>
          </a:xfrm>
          <a:prstGeom prst="rect">
            <a:avLst/>
          </a:prstGeom>
          <a:noFill/>
        </p:spPr>
        <p:txBody>
          <a:bodyPr wrap="square" rtlCol="0">
            <a:spAutoFit/>
          </a:bodyPr>
          <a:lstStyle/>
          <a:p>
            <a:r>
              <a:rPr lang="en-US" sz="1400" dirty="0" smtClean="0"/>
              <a:t>28</a:t>
            </a:r>
            <a:endParaRPr lang="en-US" sz="1400" dirty="0"/>
          </a:p>
        </p:txBody>
      </p:sp>
      <p:sp>
        <p:nvSpPr>
          <p:cNvPr id="189" name="TextBox 188"/>
          <p:cNvSpPr txBox="1"/>
          <p:nvPr/>
        </p:nvSpPr>
        <p:spPr>
          <a:xfrm>
            <a:off x="8420384" y="4593301"/>
            <a:ext cx="503935" cy="307777"/>
          </a:xfrm>
          <a:prstGeom prst="rect">
            <a:avLst/>
          </a:prstGeom>
          <a:noFill/>
        </p:spPr>
        <p:txBody>
          <a:bodyPr wrap="square" rtlCol="0">
            <a:spAutoFit/>
          </a:bodyPr>
          <a:lstStyle/>
          <a:p>
            <a:r>
              <a:rPr lang="en-US" sz="1400" dirty="0" smtClean="0"/>
              <a:t>35</a:t>
            </a:r>
            <a:endParaRPr lang="en-US" sz="1400" dirty="0"/>
          </a:p>
        </p:txBody>
      </p:sp>
      <p:sp>
        <p:nvSpPr>
          <p:cNvPr id="190" name="TextBox 189"/>
          <p:cNvSpPr txBox="1"/>
          <p:nvPr/>
        </p:nvSpPr>
        <p:spPr>
          <a:xfrm>
            <a:off x="8420384" y="4240164"/>
            <a:ext cx="503935" cy="307777"/>
          </a:xfrm>
          <a:prstGeom prst="rect">
            <a:avLst/>
          </a:prstGeom>
          <a:noFill/>
        </p:spPr>
        <p:txBody>
          <a:bodyPr wrap="square" rtlCol="0">
            <a:spAutoFit/>
          </a:bodyPr>
          <a:lstStyle/>
          <a:p>
            <a:r>
              <a:rPr lang="en-US" sz="1400" dirty="0" smtClean="0"/>
              <a:t>42</a:t>
            </a:r>
            <a:endParaRPr lang="en-US" sz="1400" dirty="0"/>
          </a:p>
        </p:txBody>
      </p:sp>
      <p:sp>
        <p:nvSpPr>
          <p:cNvPr id="191" name="TextBox 190"/>
          <p:cNvSpPr txBox="1"/>
          <p:nvPr/>
        </p:nvSpPr>
        <p:spPr>
          <a:xfrm>
            <a:off x="8420384" y="3859049"/>
            <a:ext cx="503935" cy="307777"/>
          </a:xfrm>
          <a:prstGeom prst="rect">
            <a:avLst/>
          </a:prstGeom>
          <a:noFill/>
        </p:spPr>
        <p:txBody>
          <a:bodyPr wrap="square" rtlCol="0">
            <a:spAutoFit/>
          </a:bodyPr>
          <a:lstStyle/>
          <a:p>
            <a:r>
              <a:rPr lang="en-US" sz="1400" dirty="0" smtClean="0"/>
              <a:t>49</a:t>
            </a:r>
            <a:endParaRPr lang="en-US" sz="1400" dirty="0"/>
          </a:p>
        </p:txBody>
      </p:sp>
      <p:sp>
        <p:nvSpPr>
          <p:cNvPr id="192" name="TextBox 191"/>
          <p:cNvSpPr txBox="1"/>
          <p:nvPr/>
        </p:nvSpPr>
        <p:spPr>
          <a:xfrm>
            <a:off x="8414024" y="3478469"/>
            <a:ext cx="503935" cy="307777"/>
          </a:xfrm>
          <a:prstGeom prst="rect">
            <a:avLst/>
          </a:prstGeom>
          <a:noFill/>
        </p:spPr>
        <p:txBody>
          <a:bodyPr wrap="square" rtlCol="0">
            <a:spAutoFit/>
          </a:bodyPr>
          <a:lstStyle/>
          <a:p>
            <a:r>
              <a:rPr lang="en-US" sz="1400" dirty="0" smtClean="0"/>
              <a:t>56</a:t>
            </a:r>
            <a:endParaRPr lang="en-US" sz="1400" dirty="0"/>
          </a:p>
        </p:txBody>
      </p:sp>
      <p:sp>
        <p:nvSpPr>
          <p:cNvPr id="193" name="TextBox 192"/>
          <p:cNvSpPr txBox="1"/>
          <p:nvPr/>
        </p:nvSpPr>
        <p:spPr>
          <a:xfrm>
            <a:off x="8425364" y="3125332"/>
            <a:ext cx="503935" cy="307777"/>
          </a:xfrm>
          <a:prstGeom prst="rect">
            <a:avLst/>
          </a:prstGeom>
          <a:noFill/>
        </p:spPr>
        <p:txBody>
          <a:bodyPr wrap="square" rtlCol="0">
            <a:spAutoFit/>
          </a:bodyPr>
          <a:lstStyle/>
          <a:p>
            <a:r>
              <a:rPr lang="en-US" sz="1400" dirty="0" smtClean="0"/>
              <a:t>63</a:t>
            </a:r>
            <a:endParaRPr lang="en-US" sz="1400" dirty="0"/>
          </a:p>
        </p:txBody>
      </p:sp>
      <p:sp>
        <p:nvSpPr>
          <p:cNvPr id="200" name="TextBox 199"/>
          <p:cNvSpPr txBox="1"/>
          <p:nvPr/>
        </p:nvSpPr>
        <p:spPr>
          <a:xfrm>
            <a:off x="583305" y="669471"/>
            <a:ext cx="3873172" cy="2031325"/>
          </a:xfrm>
          <a:prstGeom prst="rect">
            <a:avLst/>
          </a:prstGeom>
          <a:noFill/>
        </p:spPr>
        <p:txBody>
          <a:bodyPr wrap="square" rtlCol="0">
            <a:spAutoFit/>
          </a:bodyPr>
          <a:lstStyle/>
          <a:p>
            <a:r>
              <a:rPr lang="en-US" dirty="0" smtClean="0"/>
              <a:t>Linda has 49 and </a:t>
            </a:r>
            <a:r>
              <a:rPr lang="en-US" dirty="0" err="1" smtClean="0"/>
              <a:t>Alishka</a:t>
            </a:r>
            <a:r>
              <a:rPr lang="en-US" dirty="0" smtClean="0"/>
              <a:t> has 63.</a:t>
            </a:r>
          </a:p>
          <a:p>
            <a:endParaRPr lang="en-US" dirty="0" smtClean="0"/>
          </a:p>
          <a:p>
            <a:r>
              <a:rPr lang="en-US" dirty="0" smtClean="0"/>
              <a:t>What is the </a:t>
            </a:r>
            <a:r>
              <a:rPr lang="en-US" b="1" dirty="0" smtClean="0"/>
              <a:t>smallest number </a:t>
            </a:r>
            <a:r>
              <a:rPr lang="en-US" dirty="0" smtClean="0"/>
              <a:t>each could give away to be considered </a:t>
            </a:r>
            <a:r>
              <a:rPr lang="en-US" b="1" dirty="0" smtClean="0"/>
              <a:t>equally generous</a:t>
            </a:r>
            <a:r>
              <a:rPr lang="en-US" dirty="0" smtClean="0"/>
              <a:t> in the ‘for every’ sense?</a:t>
            </a:r>
          </a:p>
          <a:p>
            <a:endParaRPr lang="en-US" dirty="0"/>
          </a:p>
        </p:txBody>
      </p:sp>
      <p:sp>
        <p:nvSpPr>
          <p:cNvPr id="184" name="Oval 183"/>
          <p:cNvSpPr/>
          <p:nvPr/>
        </p:nvSpPr>
        <p:spPr>
          <a:xfrm flipV="1">
            <a:off x="323339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324473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324404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324404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3244042"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3233395"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p:cNvSpPr/>
          <p:nvPr/>
        </p:nvSpPr>
        <p:spPr>
          <a:xfrm flipV="1">
            <a:off x="3244042"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66432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67566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67496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67496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3674968"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3664321"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3" name="Oval 212"/>
          <p:cNvSpPr/>
          <p:nvPr/>
        </p:nvSpPr>
        <p:spPr>
          <a:xfrm flipV="1">
            <a:off x="3674968"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70391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70391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71455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71455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71455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70391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71455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71455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7714557" y="321787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8117130" y="61046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8117130" y="57694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8127777" y="54178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8127777" y="50322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8127777" y="46693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8117130" y="431784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8127777" y="39436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8127777" y="35467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flipV="1">
            <a:off x="8127777" y="321151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1064518"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500424"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936330"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2372236"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808142"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513046"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948952"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38485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8207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2566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513046"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948952"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38485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8207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2566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523693"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959599"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39550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8314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2673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523693"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959599"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39550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8314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2673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523693"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959599"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39550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83141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72673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513046"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948952"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38485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82076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72566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523693"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959599"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39550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8314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72673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523693"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959599"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39550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8314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72673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523693"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5959599"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39550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8314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72673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594645" y="389942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50007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9944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0057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99940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500576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500576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500576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99940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5010741" y="3177052"/>
            <a:ext cx="317510" cy="307777"/>
          </a:xfrm>
          <a:prstGeom prst="rect">
            <a:avLst/>
          </a:prstGeom>
          <a:noFill/>
        </p:spPr>
        <p:txBody>
          <a:bodyPr wrap="square" rtlCol="0">
            <a:spAutoFit/>
          </a:bodyPr>
          <a:lstStyle/>
          <a:p>
            <a:r>
              <a:rPr lang="en-US" sz="1400" dirty="0"/>
              <a:t>9</a:t>
            </a:r>
          </a:p>
        </p:txBody>
      </p:sp>
      <p:sp>
        <p:nvSpPr>
          <p:cNvPr id="177" name="TextBox 176"/>
          <p:cNvSpPr txBox="1"/>
          <p:nvPr/>
        </p:nvSpPr>
        <p:spPr>
          <a:xfrm>
            <a:off x="4002921" y="6049217"/>
            <a:ext cx="544298" cy="307777"/>
          </a:xfrm>
          <a:prstGeom prst="rect">
            <a:avLst/>
          </a:prstGeom>
          <a:noFill/>
        </p:spPr>
        <p:txBody>
          <a:bodyPr wrap="square" rtlCol="0">
            <a:spAutoFit/>
          </a:bodyPr>
          <a:lstStyle/>
          <a:p>
            <a:r>
              <a:rPr lang="en-US" sz="1400" dirty="0" smtClean="0"/>
              <a:t>7</a:t>
            </a:r>
            <a:endParaRPr lang="en-US" sz="1400" dirty="0"/>
          </a:p>
        </p:txBody>
      </p:sp>
      <p:sp>
        <p:nvSpPr>
          <p:cNvPr id="178" name="TextBox 177"/>
          <p:cNvSpPr txBox="1"/>
          <p:nvPr/>
        </p:nvSpPr>
        <p:spPr>
          <a:xfrm>
            <a:off x="3996561" y="5691317"/>
            <a:ext cx="544298" cy="307777"/>
          </a:xfrm>
          <a:prstGeom prst="rect">
            <a:avLst/>
          </a:prstGeom>
          <a:noFill/>
        </p:spPr>
        <p:txBody>
          <a:bodyPr wrap="square" rtlCol="0">
            <a:spAutoFit/>
          </a:bodyPr>
          <a:lstStyle/>
          <a:p>
            <a:r>
              <a:rPr lang="en-US" sz="1400" dirty="0" smtClean="0"/>
              <a:t>14</a:t>
            </a:r>
            <a:endParaRPr lang="en-US" sz="1400" dirty="0"/>
          </a:p>
        </p:txBody>
      </p:sp>
      <p:sp>
        <p:nvSpPr>
          <p:cNvPr id="179" name="TextBox 178"/>
          <p:cNvSpPr txBox="1"/>
          <p:nvPr/>
        </p:nvSpPr>
        <p:spPr>
          <a:xfrm>
            <a:off x="4007901" y="5372200"/>
            <a:ext cx="544298" cy="307777"/>
          </a:xfrm>
          <a:prstGeom prst="rect">
            <a:avLst/>
          </a:prstGeom>
          <a:noFill/>
        </p:spPr>
        <p:txBody>
          <a:bodyPr wrap="square" rtlCol="0">
            <a:spAutoFit/>
          </a:bodyPr>
          <a:lstStyle/>
          <a:p>
            <a:r>
              <a:rPr lang="en-US" sz="1400" dirty="0" smtClean="0"/>
              <a:t>21</a:t>
            </a:r>
            <a:endParaRPr lang="en-US" sz="1400" dirty="0"/>
          </a:p>
        </p:txBody>
      </p:sp>
      <p:sp>
        <p:nvSpPr>
          <p:cNvPr id="180" name="TextBox 179"/>
          <p:cNvSpPr txBox="1"/>
          <p:nvPr/>
        </p:nvSpPr>
        <p:spPr>
          <a:xfrm>
            <a:off x="4001546" y="4988204"/>
            <a:ext cx="544298" cy="307777"/>
          </a:xfrm>
          <a:prstGeom prst="rect">
            <a:avLst/>
          </a:prstGeom>
          <a:noFill/>
        </p:spPr>
        <p:txBody>
          <a:bodyPr wrap="square" rtlCol="0">
            <a:spAutoFit/>
          </a:bodyPr>
          <a:lstStyle/>
          <a:p>
            <a:r>
              <a:rPr lang="en-US" sz="1400" dirty="0" smtClean="0"/>
              <a:t>28</a:t>
            </a:r>
            <a:endParaRPr lang="en-US" sz="1400" dirty="0"/>
          </a:p>
        </p:txBody>
      </p:sp>
      <p:sp>
        <p:nvSpPr>
          <p:cNvPr id="181" name="TextBox 180"/>
          <p:cNvSpPr txBox="1"/>
          <p:nvPr/>
        </p:nvSpPr>
        <p:spPr>
          <a:xfrm>
            <a:off x="4007901" y="4623727"/>
            <a:ext cx="544298" cy="307777"/>
          </a:xfrm>
          <a:prstGeom prst="rect">
            <a:avLst/>
          </a:prstGeom>
          <a:noFill/>
        </p:spPr>
        <p:txBody>
          <a:bodyPr wrap="square" rtlCol="0">
            <a:spAutoFit/>
          </a:bodyPr>
          <a:lstStyle/>
          <a:p>
            <a:r>
              <a:rPr lang="en-US" sz="1400" dirty="0" smtClean="0"/>
              <a:t>35</a:t>
            </a:r>
            <a:endParaRPr lang="en-US" sz="1400" dirty="0"/>
          </a:p>
        </p:txBody>
      </p:sp>
      <p:sp>
        <p:nvSpPr>
          <p:cNvPr id="182" name="TextBox 181"/>
          <p:cNvSpPr txBox="1"/>
          <p:nvPr/>
        </p:nvSpPr>
        <p:spPr>
          <a:xfrm>
            <a:off x="4007901" y="4270590"/>
            <a:ext cx="544298" cy="307777"/>
          </a:xfrm>
          <a:prstGeom prst="rect">
            <a:avLst/>
          </a:prstGeom>
          <a:noFill/>
        </p:spPr>
        <p:txBody>
          <a:bodyPr wrap="square" rtlCol="0">
            <a:spAutoFit/>
          </a:bodyPr>
          <a:lstStyle/>
          <a:p>
            <a:r>
              <a:rPr lang="en-US" sz="1400" dirty="0" smtClean="0"/>
              <a:t>42</a:t>
            </a:r>
            <a:endParaRPr lang="en-US" sz="1400" dirty="0"/>
          </a:p>
        </p:txBody>
      </p:sp>
      <p:sp>
        <p:nvSpPr>
          <p:cNvPr id="183" name="TextBox 182"/>
          <p:cNvSpPr txBox="1"/>
          <p:nvPr/>
        </p:nvSpPr>
        <p:spPr>
          <a:xfrm>
            <a:off x="4007901" y="3899326"/>
            <a:ext cx="544298" cy="307777"/>
          </a:xfrm>
          <a:prstGeom prst="rect">
            <a:avLst/>
          </a:prstGeom>
          <a:noFill/>
        </p:spPr>
        <p:txBody>
          <a:bodyPr wrap="square" rtlCol="0">
            <a:spAutoFit/>
          </a:bodyPr>
          <a:lstStyle/>
          <a:p>
            <a:r>
              <a:rPr lang="en-US" sz="1400" dirty="0" smtClean="0"/>
              <a:t>49</a:t>
            </a:r>
            <a:endParaRPr lang="en-US" sz="1400" dirty="0"/>
          </a:p>
        </p:txBody>
      </p:sp>
      <p:sp>
        <p:nvSpPr>
          <p:cNvPr id="185" name="TextBox 184"/>
          <p:cNvSpPr txBox="1"/>
          <p:nvPr/>
        </p:nvSpPr>
        <p:spPr>
          <a:xfrm>
            <a:off x="8415404" y="6041471"/>
            <a:ext cx="503935" cy="307777"/>
          </a:xfrm>
          <a:prstGeom prst="rect">
            <a:avLst/>
          </a:prstGeom>
          <a:noFill/>
        </p:spPr>
        <p:txBody>
          <a:bodyPr wrap="square" rtlCol="0">
            <a:spAutoFit/>
          </a:bodyPr>
          <a:lstStyle/>
          <a:p>
            <a:r>
              <a:rPr lang="en-US" sz="1400" dirty="0" smtClean="0"/>
              <a:t>7</a:t>
            </a:r>
            <a:endParaRPr lang="en-US" sz="1400" dirty="0"/>
          </a:p>
        </p:txBody>
      </p:sp>
      <p:sp>
        <p:nvSpPr>
          <p:cNvPr id="186" name="TextBox 185"/>
          <p:cNvSpPr txBox="1"/>
          <p:nvPr/>
        </p:nvSpPr>
        <p:spPr>
          <a:xfrm>
            <a:off x="8409044" y="5706251"/>
            <a:ext cx="503935" cy="307777"/>
          </a:xfrm>
          <a:prstGeom prst="rect">
            <a:avLst/>
          </a:prstGeom>
          <a:noFill/>
        </p:spPr>
        <p:txBody>
          <a:bodyPr wrap="square" rtlCol="0">
            <a:spAutoFit/>
          </a:bodyPr>
          <a:lstStyle/>
          <a:p>
            <a:r>
              <a:rPr lang="en-US" sz="1400" dirty="0" smtClean="0"/>
              <a:t>14</a:t>
            </a:r>
            <a:endParaRPr lang="en-US" sz="1400" dirty="0"/>
          </a:p>
        </p:txBody>
      </p:sp>
      <p:sp>
        <p:nvSpPr>
          <p:cNvPr id="187" name="TextBox 186"/>
          <p:cNvSpPr txBox="1"/>
          <p:nvPr/>
        </p:nvSpPr>
        <p:spPr>
          <a:xfrm>
            <a:off x="8420384" y="5353114"/>
            <a:ext cx="503935" cy="307777"/>
          </a:xfrm>
          <a:prstGeom prst="rect">
            <a:avLst/>
          </a:prstGeom>
          <a:noFill/>
        </p:spPr>
        <p:txBody>
          <a:bodyPr wrap="square" rtlCol="0">
            <a:spAutoFit/>
          </a:bodyPr>
          <a:lstStyle/>
          <a:p>
            <a:r>
              <a:rPr lang="en-US" sz="1400" dirty="0" smtClean="0"/>
              <a:t>21</a:t>
            </a:r>
            <a:endParaRPr lang="en-US" sz="1400" dirty="0"/>
          </a:p>
        </p:txBody>
      </p:sp>
      <p:sp>
        <p:nvSpPr>
          <p:cNvPr id="188" name="TextBox 187"/>
          <p:cNvSpPr txBox="1"/>
          <p:nvPr/>
        </p:nvSpPr>
        <p:spPr>
          <a:xfrm>
            <a:off x="8414029" y="4957778"/>
            <a:ext cx="503935" cy="307777"/>
          </a:xfrm>
          <a:prstGeom prst="rect">
            <a:avLst/>
          </a:prstGeom>
          <a:noFill/>
        </p:spPr>
        <p:txBody>
          <a:bodyPr wrap="square" rtlCol="0">
            <a:spAutoFit/>
          </a:bodyPr>
          <a:lstStyle/>
          <a:p>
            <a:r>
              <a:rPr lang="en-US" sz="1400" dirty="0" smtClean="0"/>
              <a:t>28</a:t>
            </a:r>
            <a:endParaRPr lang="en-US" sz="1400" dirty="0"/>
          </a:p>
        </p:txBody>
      </p:sp>
      <p:sp>
        <p:nvSpPr>
          <p:cNvPr id="189" name="TextBox 188"/>
          <p:cNvSpPr txBox="1"/>
          <p:nvPr/>
        </p:nvSpPr>
        <p:spPr>
          <a:xfrm>
            <a:off x="8420384" y="4593301"/>
            <a:ext cx="503935" cy="307777"/>
          </a:xfrm>
          <a:prstGeom prst="rect">
            <a:avLst/>
          </a:prstGeom>
          <a:noFill/>
        </p:spPr>
        <p:txBody>
          <a:bodyPr wrap="square" rtlCol="0">
            <a:spAutoFit/>
          </a:bodyPr>
          <a:lstStyle/>
          <a:p>
            <a:r>
              <a:rPr lang="en-US" sz="1400" dirty="0" smtClean="0"/>
              <a:t>35</a:t>
            </a:r>
            <a:endParaRPr lang="en-US" sz="1400" dirty="0"/>
          </a:p>
        </p:txBody>
      </p:sp>
      <p:sp>
        <p:nvSpPr>
          <p:cNvPr id="190" name="TextBox 189"/>
          <p:cNvSpPr txBox="1"/>
          <p:nvPr/>
        </p:nvSpPr>
        <p:spPr>
          <a:xfrm>
            <a:off x="8420384" y="4240164"/>
            <a:ext cx="503935" cy="307777"/>
          </a:xfrm>
          <a:prstGeom prst="rect">
            <a:avLst/>
          </a:prstGeom>
          <a:noFill/>
        </p:spPr>
        <p:txBody>
          <a:bodyPr wrap="square" rtlCol="0">
            <a:spAutoFit/>
          </a:bodyPr>
          <a:lstStyle/>
          <a:p>
            <a:r>
              <a:rPr lang="en-US" sz="1400" dirty="0" smtClean="0"/>
              <a:t>42</a:t>
            </a:r>
            <a:endParaRPr lang="en-US" sz="1400" dirty="0"/>
          </a:p>
        </p:txBody>
      </p:sp>
      <p:sp>
        <p:nvSpPr>
          <p:cNvPr id="191" name="TextBox 190"/>
          <p:cNvSpPr txBox="1"/>
          <p:nvPr/>
        </p:nvSpPr>
        <p:spPr>
          <a:xfrm>
            <a:off x="8420384" y="3859049"/>
            <a:ext cx="503935" cy="307777"/>
          </a:xfrm>
          <a:prstGeom prst="rect">
            <a:avLst/>
          </a:prstGeom>
          <a:noFill/>
        </p:spPr>
        <p:txBody>
          <a:bodyPr wrap="square" rtlCol="0">
            <a:spAutoFit/>
          </a:bodyPr>
          <a:lstStyle/>
          <a:p>
            <a:r>
              <a:rPr lang="en-US" sz="1400" dirty="0" smtClean="0"/>
              <a:t>49</a:t>
            </a:r>
            <a:endParaRPr lang="en-US" sz="1400" dirty="0"/>
          </a:p>
        </p:txBody>
      </p:sp>
      <p:sp>
        <p:nvSpPr>
          <p:cNvPr id="192" name="TextBox 191"/>
          <p:cNvSpPr txBox="1"/>
          <p:nvPr/>
        </p:nvSpPr>
        <p:spPr>
          <a:xfrm>
            <a:off x="8414024" y="3478469"/>
            <a:ext cx="503935" cy="307777"/>
          </a:xfrm>
          <a:prstGeom prst="rect">
            <a:avLst/>
          </a:prstGeom>
          <a:noFill/>
        </p:spPr>
        <p:txBody>
          <a:bodyPr wrap="square" rtlCol="0">
            <a:spAutoFit/>
          </a:bodyPr>
          <a:lstStyle/>
          <a:p>
            <a:r>
              <a:rPr lang="en-US" sz="1400" dirty="0" smtClean="0"/>
              <a:t>56</a:t>
            </a:r>
            <a:endParaRPr lang="en-US" sz="1400" dirty="0"/>
          </a:p>
        </p:txBody>
      </p:sp>
      <p:sp>
        <p:nvSpPr>
          <p:cNvPr id="193" name="TextBox 192"/>
          <p:cNvSpPr txBox="1"/>
          <p:nvPr/>
        </p:nvSpPr>
        <p:spPr>
          <a:xfrm>
            <a:off x="8425364" y="3125332"/>
            <a:ext cx="503935" cy="307777"/>
          </a:xfrm>
          <a:prstGeom prst="rect">
            <a:avLst/>
          </a:prstGeom>
          <a:noFill/>
        </p:spPr>
        <p:txBody>
          <a:bodyPr wrap="square" rtlCol="0">
            <a:spAutoFit/>
          </a:bodyPr>
          <a:lstStyle/>
          <a:p>
            <a:r>
              <a:rPr lang="en-US" sz="1400" dirty="0" smtClean="0"/>
              <a:t>63</a:t>
            </a:r>
            <a:endParaRPr lang="en-US" sz="1400" dirty="0"/>
          </a:p>
        </p:txBody>
      </p:sp>
      <p:sp>
        <p:nvSpPr>
          <p:cNvPr id="200" name="TextBox 199"/>
          <p:cNvSpPr txBox="1"/>
          <p:nvPr/>
        </p:nvSpPr>
        <p:spPr>
          <a:xfrm>
            <a:off x="583305" y="669471"/>
            <a:ext cx="3873172" cy="2862323"/>
          </a:xfrm>
          <a:prstGeom prst="rect">
            <a:avLst/>
          </a:prstGeom>
          <a:noFill/>
        </p:spPr>
        <p:txBody>
          <a:bodyPr wrap="square" rtlCol="0">
            <a:spAutoFit/>
          </a:bodyPr>
          <a:lstStyle/>
          <a:p>
            <a:r>
              <a:rPr lang="en-US" dirty="0" smtClean="0"/>
              <a:t>Linda has 49 and </a:t>
            </a:r>
            <a:r>
              <a:rPr lang="en-US" dirty="0" err="1" smtClean="0"/>
              <a:t>Alishka</a:t>
            </a:r>
            <a:r>
              <a:rPr lang="en-US" dirty="0" smtClean="0"/>
              <a:t> has 63.</a:t>
            </a:r>
          </a:p>
          <a:p>
            <a:endParaRPr lang="en-US" dirty="0" smtClean="0"/>
          </a:p>
          <a:p>
            <a:r>
              <a:rPr lang="en-US" dirty="0" smtClean="0"/>
              <a:t>What is the </a:t>
            </a:r>
            <a:r>
              <a:rPr lang="en-US" b="1" dirty="0" smtClean="0"/>
              <a:t>smallest number </a:t>
            </a:r>
            <a:r>
              <a:rPr lang="en-US" dirty="0" smtClean="0"/>
              <a:t>each could give away to be considered </a:t>
            </a:r>
            <a:r>
              <a:rPr lang="en-US" b="1" dirty="0" smtClean="0"/>
              <a:t>equally generous</a:t>
            </a:r>
            <a:r>
              <a:rPr lang="en-US" dirty="0" smtClean="0"/>
              <a:t> in the ‘for every’ sense?</a:t>
            </a:r>
          </a:p>
          <a:p>
            <a:endParaRPr lang="en-US" dirty="0" smtClean="0"/>
          </a:p>
          <a:p>
            <a:r>
              <a:rPr lang="en-US" dirty="0" smtClean="0">
                <a:solidFill>
                  <a:srgbClr val="3366FF"/>
                </a:solidFill>
              </a:rPr>
              <a:t>I think 7 and 9 respectively</a:t>
            </a:r>
          </a:p>
          <a:p>
            <a:r>
              <a:rPr lang="en-US" dirty="0" smtClean="0">
                <a:solidFill>
                  <a:srgbClr val="3366FF"/>
                </a:solidFill>
              </a:rPr>
              <a:t>1 of every 7 that each have.</a:t>
            </a:r>
          </a:p>
          <a:p>
            <a:endParaRPr lang="en-US" dirty="0"/>
          </a:p>
        </p:txBody>
      </p:sp>
      <p:sp>
        <p:nvSpPr>
          <p:cNvPr id="184" name="Oval 183"/>
          <p:cNvSpPr/>
          <p:nvPr/>
        </p:nvSpPr>
        <p:spPr>
          <a:xfrm flipV="1">
            <a:off x="323339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324473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324404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324404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3244042"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3233395"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p:cNvSpPr/>
          <p:nvPr/>
        </p:nvSpPr>
        <p:spPr>
          <a:xfrm flipV="1">
            <a:off x="3244042"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66432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67566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67496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67496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3674968"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3664321"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3" name="Oval 212"/>
          <p:cNvSpPr/>
          <p:nvPr/>
        </p:nvSpPr>
        <p:spPr>
          <a:xfrm flipV="1">
            <a:off x="3674968"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70391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70391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71455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71455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71455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70391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71455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71455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7714557" y="321787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8117130" y="61046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8117130" y="57694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8127777" y="54178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8127777" y="50322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8127777" y="46693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8117130" y="431784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8127777" y="39436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8127777" y="35467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flipV="1">
            <a:off x="8127777" y="321151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1064518"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500424"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936330"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2372236"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808142"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513046"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948952"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38485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8207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2566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513046"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948952"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38485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8207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2566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523693"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959599"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39550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8314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2673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523693"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959599"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39550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8314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2673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523693"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959599"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39550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83141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72673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513046"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948952"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38485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82076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72566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523693"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959599"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39550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8314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72673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523693"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959599"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39550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8314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72673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523693"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5959599"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39550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8314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72673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594645" y="389942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50007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9944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0057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99940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500576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500576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500576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99940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5010741" y="3177052"/>
            <a:ext cx="317510" cy="307777"/>
          </a:xfrm>
          <a:prstGeom prst="rect">
            <a:avLst/>
          </a:prstGeom>
          <a:noFill/>
        </p:spPr>
        <p:txBody>
          <a:bodyPr wrap="square" rtlCol="0">
            <a:spAutoFit/>
          </a:bodyPr>
          <a:lstStyle/>
          <a:p>
            <a:r>
              <a:rPr lang="en-US" sz="1400" dirty="0"/>
              <a:t>9</a:t>
            </a:r>
          </a:p>
        </p:txBody>
      </p:sp>
      <p:sp>
        <p:nvSpPr>
          <p:cNvPr id="177" name="TextBox 176"/>
          <p:cNvSpPr txBox="1"/>
          <p:nvPr/>
        </p:nvSpPr>
        <p:spPr>
          <a:xfrm>
            <a:off x="4002921" y="6049217"/>
            <a:ext cx="544298" cy="307777"/>
          </a:xfrm>
          <a:prstGeom prst="rect">
            <a:avLst/>
          </a:prstGeom>
          <a:noFill/>
        </p:spPr>
        <p:txBody>
          <a:bodyPr wrap="square" rtlCol="0">
            <a:spAutoFit/>
          </a:bodyPr>
          <a:lstStyle/>
          <a:p>
            <a:r>
              <a:rPr lang="en-US" sz="1400" dirty="0" smtClean="0"/>
              <a:t>7</a:t>
            </a:r>
            <a:endParaRPr lang="en-US" sz="1400" dirty="0"/>
          </a:p>
        </p:txBody>
      </p:sp>
      <p:sp>
        <p:nvSpPr>
          <p:cNvPr id="178" name="TextBox 177"/>
          <p:cNvSpPr txBox="1"/>
          <p:nvPr/>
        </p:nvSpPr>
        <p:spPr>
          <a:xfrm>
            <a:off x="3996561" y="5691317"/>
            <a:ext cx="544298" cy="307777"/>
          </a:xfrm>
          <a:prstGeom prst="rect">
            <a:avLst/>
          </a:prstGeom>
          <a:noFill/>
        </p:spPr>
        <p:txBody>
          <a:bodyPr wrap="square" rtlCol="0">
            <a:spAutoFit/>
          </a:bodyPr>
          <a:lstStyle/>
          <a:p>
            <a:r>
              <a:rPr lang="en-US" sz="1400" dirty="0" smtClean="0"/>
              <a:t>14</a:t>
            </a:r>
            <a:endParaRPr lang="en-US" sz="1400" dirty="0"/>
          </a:p>
        </p:txBody>
      </p:sp>
      <p:sp>
        <p:nvSpPr>
          <p:cNvPr id="179" name="TextBox 178"/>
          <p:cNvSpPr txBox="1"/>
          <p:nvPr/>
        </p:nvSpPr>
        <p:spPr>
          <a:xfrm>
            <a:off x="4007901" y="5372200"/>
            <a:ext cx="544298" cy="307777"/>
          </a:xfrm>
          <a:prstGeom prst="rect">
            <a:avLst/>
          </a:prstGeom>
          <a:noFill/>
        </p:spPr>
        <p:txBody>
          <a:bodyPr wrap="square" rtlCol="0">
            <a:spAutoFit/>
          </a:bodyPr>
          <a:lstStyle/>
          <a:p>
            <a:r>
              <a:rPr lang="en-US" sz="1400" dirty="0" smtClean="0"/>
              <a:t>21</a:t>
            </a:r>
            <a:endParaRPr lang="en-US" sz="1400" dirty="0"/>
          </a:p>
        </p:txBody>
      </p:sp>
      <p:sp>
        <p:nvSpPr>
          <p:cNvPr id="180" name="TextBox 179"/>
          <p:cNvSpPr txBox="1"/>
          <p:nvPr/>
        </p:nvSpPr>
        <p:spPr>
          <a:xfrm>
            <a:off x="4001546" y="4988204"/>
            <a:ext cx="544298" cy="307777"/>
          </a:xfrm>
          <a:prstGeom prst="rect">
            <a:avLst/>
          </a:prstGeom>
          <a:noFill/>
        </p:spPr>
        <p:txBody>
          <a:bodyPr wrap="square" rtlCol="0">
            <a:spAutoFit/>
          </a:bodyPr>
          <a:lstStyle/>
          <a:p>
            <a:r>
              <a:rPr lang="en-US" sz="1400" dirty="0" smtClean="0"/>
              <a:t>28</a:t>
            </a:r>
            <a:endParaRPr lang="en-US" sz="1400" dirty="0"/>
          </a:p>
        </p:txBody>
      </p:sp>
      <p:sp>
        <p:nvSpPr>
          <p:cNvPr id="181" name="TextBox 180"/>
          <p:cNvSpPr txBox="1"/>
          <p:nvPr/>
        </p:nvSpPr>
        <p:spPr>
          <a:xfrm>
            <a:off x="4007901" y="4623727"/>
            <a:ext cx="544298" cy="307777"/>
          </a:xfrm>
          <a:prstGeom prst="rect">
            <a:avLst/>
          </a:prstGeom>
          <a:noFill/>
        </p:spPr>
        <p:txBody>
          <a:bodyPr wrap="square" rtlCol="0">
            <a:spAutoFit/>
          </a:bodyPr>
          <a:lstStyle/>
          <a:p>
            <a:r>
              <a:rPr lang="en-US" sz="1400" dirty="0" smtClean="0"/>
              <a:t>35</a:t>
            </a:r>
            <a:endParaRPr lang="en-US" sz="1400" dirty="0"/>
          </a:p>
        </p:txBody>
      </p:sp>
      <p:sp>
        <p:nvSpPr>
          <p:cNvPr id="182" name="TextBox 181"/>
          <p:cNvSpPr txBox="1"/>
          <p:nvPr/>
        </p:nvSpPr>
        <p:spPr>
          <a:xfrm>
            <a:off x="4007901" y="4270590"/>
            <a:ext cx="544298" cy="307777"/>
          </a:xfrm>
          <a:prstGeom prst="rect">
            <a:avLst/>
          </a:prstGeom>
          <a:noFill/>
        </p:spPr>
        <p:txBody>
          <a:bodyPr wrap="square" rtlCol="0">
            <a:spAutoFit/>
          </a:bodyPr>
          <a:lstStyle/>
          <a:p>
            <a:r>
              <a:rPr lang="en-US" sz="1400" dirty="0" smtClean="0"/>
              <a:t>42</a:t>
            </a:r>
            <a:endParaRPr lang="en-US" sz="1400" dirty="0"/>
          </a:p>
        </p:txBody>
      </p:sp>
      <p:sp>
        <p:nvSpPr>
          <p:cNvPr id="183" name="TextBox 182"/>
          <p:cNvSpPr txBox="1"/>
          <p:nvPr/>
        </p:nvSpPr>
        <p:spPr>
          <a:xfrm>
            <a:off x="4007901" y="3899326"/>
            <a:ext cx="544298" cy="307777"/>
          </a:xfrm>
          <a:prstGeom prst="rect">
            <a:avLst/>
          </a:prstGeom>
          <a:noFill/>
        </p:spPr>
        <p:txBody>
          <a:bodyPr wrap="square" rtlCol="0">
            <a:spAutoFit/>
          </a:bodyPr>
          <a:lstStyle/>
          <a:p>
            <a:r>
              <a:rPr lang="en-US" sz="1400" dirty="0" smtClean="0"/>
              <a:t>49</a:t>
            </a:r>
            <a:endParaRPr lang="en-US" sz="1400" dirty="0"/>
          </a:p>
        </p:txBody>
      </p:sp>
      <p:sp>
        <p:nvSpPr>
          <p:cNvPr id="185" name="TextBox 184"/>
          <p:cNvSpPr txBox="1"/>
          <p:nvPr/>
        </p:nvSpPr>
        <p:spPr>
          <a:xfrm>
            <a:off x="8415404" y="6041471"/>
            <a:ext cx="503935" cy="307777"/>
          </a:xfrm>
          <a:prstGeom prst="rect">
            <a:avLst/>
          </a:prstGeom>
          <a:noFill/>
        </p:spPr>
        <p:txBody>
          <a:bodyPr wrap="square" rtlCol="0">
            <a:spAutoFit/>
          </a:bodyPr>
          <a:lstStyle/>
          <a:p>
            <a:r>
              <a:rPr lang="en-US" sz="1400" dirty="0" smtClean="0"/>
              <a:t>7</a:t>
            </a:r>
            <a:endParaRPr lang="en-US" sz="1400" dirty="0"/>
          </a:p>
        </p:txBody>
      </p:sp>
      <p:sp>
        <p:nvSpPr>
          <p:cNvPr id="186" name="TextBox 185"/>
          <p:cNvSpPr txBox="1"/>
          <p:nvPr/>
        </p:nvSpPr>
        <p:spPr>
          <a:xfrm>
            <a:off x="8409044" y="5706251"/>
            <a:ext cx="503935" cy="307777"/>
          </a:xfrm>
          <a:prstGeom prst="rect">
            <a:avLst/>
          </a:prstGeom>
          <a:noFill/>
        </p:spPr>
        <p:txBody>
          <a:bodyPr wrap="square" rtlCol="0">
            <a:spAutoFit/>
          </a:bodyPr>
          <a:lstStyle/>
          <a:p>
            <a:r>
              <a:rPr lang="en-US" sz="1400" dirty="0" smtClean="0"/>
              <a:t>14</a:t>
            </a:r>
            <a:endParaRPr lang="en-US" sz="1400" dirty="0"/>
          </a:p>
        </p:txBody>
      </p:sp>
      <p:sp>
        <p:nvSpPr>
          <p:cNvPr id="187" name="TextBox 186"/>
          <p:cNvSpPr txBox="1"/>
          <p:nvPr/>
        </p:nvSpPr>
        <p:spPr>
          <a:xfrm>
            <a:off x="8420384" y="5353114"/>
            <a:ext cx="503935" cy="307777"/>
          </a:xfrm>
          <a:prstGeom prst="rect">
            <a:avLst/>
          </a:prstGeom>
          <a:noFill/>
        </p:spPr>
        <p:txBody>
          <a:bodyPr wrap="square" rtlCol="0">
            <a:spAutoFit/>
          </a:bodyPr>
          <a:lstStyle/>
          <a:p>
            <a:r>
              <a:rPr lang="en-US" sz="1400" dirty="0" smtClean="0"/>
              <a:t>21</a:t>
            </a:r>
            <a:endParaRPr lang="en-US" sz="1400" dirty="0"/>
          </a:p>
        </p:txBody>
      </p:sp>
      <p:sp>
        <p:nvSpPr>
          <p:cNvPr id="188" name="TextBox 187"/>
          <p:cNvSpPr txBox="1"/>
          <p:nvPr/>
        </p:nvSpPr>
        <p:spPr>
          <a:xfrm>
            <a:off x="8414029" y="4957778"/>
            <a:ext cx="503935" cy="307777"/>
          </a:xfrm>
          <a:prstGeom prst="rect">
            <a:avLst/>
          </a:prstGeom>
          <a:noFill/>
        </p:spPr>
        <p:txBody>
          <a:bodyPr wrap="square" rtlCol="0">
            <a:spAutoFit/>
          </a:bodyPr>
          <a:lstStyle/>
          <a:p>
            <a:r>
              <a:rPr lang="en-US" sz="1400" dirty="0" smtClean="0"/>
              <a:t>28</a:t>
            </a:r>
            <a:endParaRPr lang="en-US" sz="1400" dirty="0"/>
          </a:p>
        </p:txBody>
      </p:sp>
      <p:sp>
        <p:nvSpPr>
          <p:cNvPr id="189" name="TextBox 188"/>
          <p:cNvSpPr txBox="1"/>
          <p:nvPr/>
        </p:nvSpPr>
        <p:spPr>
          <a:xfrm>
            <a:off x="8420384" y="4593301"/>
            <a:ext cx="503935" cy="307777"/>
          </a:xfrm>
          <a:prstGeom prst="rect">
            <a:avLst/>
          </a:prstGeom>
          <a:noFill/>
        </p:spPr>
        <p:txBody>
          <a:bodyPr wrap="square" rtlCol="0">
            <a:spAutoFit/>
          </a:bodyPr>
          <a:lstStyle/>
          <a:p>
            <a:r>
              <a:rPr lang="en-US" sz="1400" dirty="0" smtClean="0"/>
              <a:t>35</a:t>
            </a:r>
            <a:endParaRPr lang="en-US" sz="1400" dirty="0"/>
          </a:p>
        </p:txBody>
      </p:sp>
      <p:sp>
        <p:nvSpPr>
          <p:cNvPr id="190" name="TextBox 189"/>
          <p:cNvSpPr txBox="1"/>
          <p:nvPr/>
        </p:nvSpPr>
        <p:spPr>
          <a:xfrm>
            <a:off x="8420384" y="4240164"/>
            <a:ext cx="503935" cy="307777"/>
          </a:xfrm>
          <a:prstGeom prst="rect">
            <a:avLst/>
          </a:prstGeom>
          <a:noFill/>
        </p:spPr>
        <p:txBody>
          <a:bodyPr wrap="square" rtlCol="0">
            <a:spAutoFit/>
          </a:bodyPr>
          <a:lstStyle/>
          <a:p>
            <a:r>
              <a:rPr lang="en-US" sz="1400" dirty="0" smtClean="0"/>
              <a:t>42</a:t>
            </a:r>
            <a:endParaRPr lang="en-US" sz="1400" dirty="0"/>
          </a:p>
        </p:txBody>
      </p:sp>
      <p:sp>
        <p:nvSpPr>
          <p:cNvPr id="191" name="TextBox 190"/>
          <p:cNvSpPr txBox="1"/>
          <p:nvPr/>
        </p:nvSpPr>
        <p:spPr>
          <a:xfrm>
            <a:off x="8420384" y="3859049"/>
            <a:ext cx="503935" cy="307777"/>
          </a:xfrm>
          <a:prstGeom prst="rect">
            <a:avLst/>
          </a:prstGeom>
          <a:noFill/>
        </p:spPr>
        <p:txBody>
          <a:bodyPr wrap="square" rtlCol="0">
            <a:spAutoFit/>
          </a:bodyPr>
          <a:lstStyle/>
          <a:p>
            <a:r>
              <a:rPr lang="en-US" sz="1400" dirty="0" smtClean="0"/>
              <a:t>49</a:t>
            </a:r>
            <a:endParaRPr lang="en-US" sz="1400" dirty="0"/>
          </a:p>
        </p:txBody>
      </p:sp>
      <p:sp>
        <p:nvSpPr>
          <p:cNvPr id="192" name="TextBox 191"/>
          <p:cNvSpPr txBox="1"/>
          <p:nvPr/>
        </p:nvSpPr>
        <p:spPr>
          <a:xfrm>
            <a:off x="8414024" y="3478469"/>
            <a:ext cx="503935" cy="307777"/>
          </a:xfrm>
          <a:prstGeom prst="rect">
            <a:avLst/>
          </a:prstGeom>
          <a:noFill/>
        </p:spPr>
        <p:txBody>
          <a:bodyPr wrap="square" rtlCol="0">
            <a:spAutoFit/>
          </a:bodyPr>
          <a:lstStyle/>
          <a:p>
            <a:r>
              <a:rPr lang="en-US" sz="1400" dirty="0" smtClean="0"/>
              <a:t>56</a:t>
            </a:r>
            <a:endParaRPr lang="en-US" sz="1400" dirty="0"/>
          </a:p>
        </p:txBody>
      </p:sp>
      <p:sp>
        <p:nvSpPr>
          <p:cNvPr id="193" name="TextBox 192"/>
          <p:cNvSpPr txBox="1"/>
          <p:nvPr/>
        </p:nvSpPr>
        <p:spPr>
          <a:xfrm>
            <a:off x="8425364" y="3125332"/>
            <a:ext cx="503935" cy="307777"/>
          </a:xfrm>
          <a:prstGeom prst="rect">
            <a:avLst/>
          </a:prstGeom>
          <a:noFill/>
        </p:spPr>
        <p:txBody>
          <a:bodyPr wrap="square" rtlCol="0">
            <a:spAutoFit/>
          </a:bodyPr>
          <a:lstStyle/>
          <a:p>
            <a:r>
              <a:rPr lang="en-US" sz="1400" dirty="0" smtClean="0"/>
              <a:t>63</a:t>
            </a:r>
            <a:endParaRPr lang="en-US" sz="1400" dirty="0"/>
          </a:p>
        </p:txBody>
      </p:sp>
      <p:sp>
        <p:nvSpPr>
          <p:cNvPr id="200" name="TextBox 199"/>
          <p:cNvSpPr txBox="1"/>
          <p:nvPr/>
        </p:nvSpPr>
        <p:spPr>
          <a:xfrm>
            <a:off x="583305" y="669471"/>
            <a:ext cx="3873172" cy="1754327"/>
          </a:xfrm>
          <a:prstGeom prst="rect">
            <a:avLst/>
          </a:prstGeom>
          <a:noFill/>
        </p:spPr>
        <p:txBody>
          <a:bodyPr wrap="square" rtlCol="0">
            <a:spAutoFit/>
          </a:bodyPr>
          <a:lstStyle/>
          <a:p>
            <a:r>
              <a:rPr lang="en-US" dirty="0" smtClean="0"/>
              <a:t>Linda has 49 and </a:t>
            </a:r>
            <a:r>
              <a:rPr lang="en-US" dirty="0" err="1" smtClean="0"/>
              <a:t>Alishka</a:t>
            </a:r>
            <a:r>
              <a:rPr lang="en-US" dirty="0" smtClean="0"/>
              <a:t> has 63.</a:t>
            </a:r>
          </a:p>
          <a:p>
            <a:endParaRPr lang="en-US" dirty="0" smtClean="0"/>
          </a:p>
          <a:p>
            <a:r>
              <a:rPr lang="en-US" dirty="0" smtClean="0"/>
              <a:t>Is there </a:t>
            </a:r>
            <a:r>
              <a:rPr lang="en-US" b="1" dirty="0" smtClean="0"/>
              <a:t>another </a:t>
            </a:r>
            <a:r>
              <a:rPr lang="en-US" dirty="0" smtClean="0"/>
              <a:t>number each could give away to be considered </a:t>
            </a:r>
            <a:r>
              <a:rPr lang="en-US" b="1" dirty="0" smtClean="0"/>
              <a:t>equally generous</a:t>
            </a:r>
            <a:r>
              <a:rPr lang="en-US" dirty="0" smtClean="0"/>
              <a:t> in the ‘for every’ sense?</a:t>
            </a:r>
          </a:p>
          <a:p>
            <a:endParaRPr lang="en-US" dirty="0"/>
          </a:p>
        </p:txBody>
      </p:sp>
      <p:sp>
        <p:nvSpPr>
          <p:cNvPr id="184" name="Oval 183"/>
          <p:cNvSpPr/>
          <p:nvPr/>
        </p:nvSpPr>
        <p:spPr>
          <a:xfrm flipV="1">
            <a:off x="323339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324473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324404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324404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3244042"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3233395"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p:cNvSpPr/>
          <p:nvPr/>
        </p:nvSpPr>
        <p:spPr>
          <a:xfrm flipV="1">
            <a:off x="3244042"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66432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67566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67496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67496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3674968"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3664321"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3" name="Oval 212"/>
          <p:cNvSpPr/>
          <p:nvPr/>
        </p:nvSpPr>
        <p:spPr>
          <a:xfrm flipV="1">
            <a:off x="3674968"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70391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70391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71455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71455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71455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70391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71455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71455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7714557" y="321787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8117130" y="61046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8117130" y="57694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8127777" y="54178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8127777" y="50322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8127777" y="46693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8117130" y="431784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8127777" y="39436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8127777" y="35467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flipV="1">
            <a:off x="8127777" y="321151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1064518"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500424"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936330"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2372236"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808142"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513046"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948952"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38485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8207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2566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513046"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948952"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38485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8207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2566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523693"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959599"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39550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8314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2673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523693"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959599"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39550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8314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2673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523693"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959599"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39550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83141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72673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513046"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948952"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38485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82076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72566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523693"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959599"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39550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8314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72673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523693"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959599"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39550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8314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72673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523693"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5959599"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39550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8314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72673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594645" y="389942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50007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9944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0057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99940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500576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500576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500576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99940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5010741" y="3177052"/>
            <a:ext cx="317510" cy="307777"/>
          </a:xfrm>
          <a:prstGeom prst="rect">
            <a:avLst/>
          </a:prstGeom>
          <a:noFill/>
        </p:spPr>
        <p:txBody>
          <a:bodyPr wrap="square" rtlCol="0">
            <a:spAutoFit/>
          </a:bodyPr>
          <a:lstStyle/>
          <a:p>
            <a:r>
              <a:rPr lang="en-US" sz="1400" dirty="0"/>
              <a:t>9</a:t>
            </a:r>
          </a:p>
        </p:txBody>
      </p:sp>
      <p:sp>
        <p:nvSpPr>
          <p:cNvPr id="177" name="TextBox 176"/>
          <p:cNvSpPr txBox="1"/>
          <p:nvPr/>
        </p:nvSpPr>
        <p:spPr>
          <a:xfrm>
            <a:off x="4002921" y="6049217"/>
            <a:ext cx="544298" cy="307777"/>
          </a:xfrm>
          <a:prstGeom prst="rect">
            <a:avLst/>
          </a:prstGeom>
          <a:noFill/>
        </p:spPr>
        <p:txBody>
          <a:bodyPr wrap="square" rtlCol="0">
            <a:spAutoFit/>
          </a:bodyPr>
          <a:lstStyle/>
          <a:p>
            <a:r>
              <a:rPr lang="en-US" sz="1400" dirty="0" smtClean="0"/>
              <a:t>7</a:t>
            </a:r>
            <a:endParaRPr lang="en-US" sz="1400" dirty="0"/>
          </a:p>
        </p:txBody>
      </p:sp>
      <p:sp>
        <p:nvSpPr>
          <p:cNvPr id="178" name="TextBox 177"/>
          <p:cNvSpPr txBox="1"/>
          <p:nvPr/>
        </p:nvSpPr>
        <p:spPr>
          <a:xfrm>
            <a:off x="3996561" y="5691317"/>
            <a:ext cx="544298" cy="307777"/>
          </a:xfrm>
          <a:prstGeom prst="rect">
            <a:avLst/>
          </a:prstGeom>
          <a:noFill/>
        </p:spPr>
        <p:txBody>
          <a:bodyPr wrap="square" rtlCol="0">
            <a:spAutoFit/>
          </a:bodyPr>
          <a:lstStyle/>
          <a:p>
            <a:r>
              <a:rPr lang="en-US" sz="1400" dirty="0" smtClean="0"/>
              <a:t>14</a:t>
            </a:r>
            <a:endParaRPr lang="en-US" sz="1400" dirty="0"/>
          </a:p>
        </p:txBody>
      </p:sp>
      <p:sp>
        <p:nvSpPr>
          <p:cNvPr id="179" name="TextBox 178"/>
          <p:cNvSpPr txBox="1"/>
          <p:nvPr/>
        </p:nvSpPr>
        <p:spPr>
          <a:xfrm>
            <a:off x="4007901" y="5372200"/>
            <a:ext cx="544298" cy="307777"/>
          </a:xfrm>
          <a:prstGeom prst="rect">
            <a:avLst/>
          </a:prstGeom>
          <a:noFill/>
        </p:spPr>
        <p:txBody>
          <a:bodyPr wrap="square" rtlCol="0">
            <a:spAutoFit/>
          </a:bodyPr>
          <a:lstStyle/>
          <a:p>
            <a:r>
              <a:rPr lang="en-US" sz="1400" dirty="0" smtClean="0"/>
              <a:t>21</a:t>
            </a:r>
            <a:endParaRPr lang="en-US" sz="1400" dirty="0"/>
          </a:p>
        </p:txBody>
      </p:sp>
      <p:sp>
        <p:nvSpPr>
          <p:cNvPr id="180" name="TextBox 179"/>
          <p:cNvSpPr txBox="1"/>
          <p:nvPr/>
        </p:nvSpPr>
        <p:spPr>
          <a:xfrm>
            <a:off x="4001546" y="4988204"/>
            <a:ext cx="544298" cy="307777"/>
          </a:xfrm>
          <a:prstGeom prst="rect">
            <a:avLst/>
          </a:prstGeom>
          <a:noFill/>
        </p:spPr>
        <p:txBody>
          <a:bodyPr wrap="square" rtlCol="0">
            <a:spAutoFit/>
          </a:bodyPr>
          <a:lstStyle/>
          <a:p>
            <a:r>
              <a:rPr lang="en-US" sz="1400" dirty="0" smtClean="0"/>
              <a:t>28</a:t>
            </a:r>
            <a:endParaRPr lang="en-US" sz="1400" dirty="0"/>
          </a:p>
        </p:txBody>
      </p:sp>
      <p:sp>
        <p:nvSpPr>
          <p:cNvPr id="181" name="TextBox 180"/>
          <p:cNvSpPr txBox="1"/>
          <p:nvPr/>
        </p:nvSpPr>
        <p:spPr>
          <a:xfrm>
            <a:off x="4007901" y="4623727"/>
            <a:ext cx="544298" cy="307777"/>
          </a:xfrm>
          <a:prstGeom prst="rect">
            <a:avLst/>
          </a:prstGeom>
          <a:noFill/>
        </p:spPr>
        <p:txBody>
          <a:bodyPr wrap="square" rtlCol="0">
            <a:spAutoFit/>
          </a:bodyPr>
          <a:lstStyle/>
          <a:p>
            <a:r>
              <a:rPr lang="en-US" sz="1400" dirty="0" smtClean="0"/>
              <a:t>35</a:t>
            </a:r>
            <a:endParaRPr lang="en-US" sz="1400" dirty="0"/>
          </a:p>
        </p:txBody>
      </p:sp>
      <p:sp>
        <p:nvSpPr>
          <p:cNvPr id="182" name="TextBox 181"/>
          <p:cNvSpPr txBox="1"/>
          <p:nvPr/>
        </p:nvSpPr>
        <p:spPr>
          <a:xfrm>
            <a:off x="4007901" y="4270590"/>
            <a:ext cx="544298" cy="307777"/>
          </a:xfrm>
          <a:prstGeom prst="rect">
            <a:avLst/>
          </a:prstGeom>
          <a:noFill/>
        </p:spPr>
        <p:txBody>
          <a:bodyPr wrap="square" rtlCol="0">
            <a:spAutoFit/>
          </a:bodyPr>
          <a:lstStyle/>
          <a:p>
            <a:r>
              <a:rPr lang="en-US" sz="1400" dirty="0" smtClean="0"/>
              <a:t>42</a:t>
            </a:r>
            <a:endParaRPr lang="en-US" sz="1400" dirty="0"/>
          </a:p>
        </p:txBody>
      </p:sp>
      <p:sp>
        <p:nvSpPr>
          <p:cNvPr id="183" name="TextBox 182"/>
          <p:cNvSpPr txBox="1"/>
          <p:nvPr/>
        </p:nvSpPr>
        <p:spPr>
          <a:xfrm>
            <a:off x="4007901" y="3899326"/>
            <a:ext cx="544298" cy="307777"/>
          </a:xfrm>
          <a:prstGeom prst="rect">
            <a:avLst/>
          </a:prstGeom>
          <a:noFill/>
        </p:spPr>
        <p:txBody>
          <a:bodyPr wrap="square" rtlCol="0">
            <a:spAutoFit/>
          </a:bodyPr>
          <a:lstStyle/>
          <a:p>
            <a:r>
              <a:rPr lang="en-US" sz="1400" dirty="0" smtClean="0"/>
              <a:t>49</a:t>
            </a:r>
            <a:endParaRPr lang="en-US" sz="1400" dirty="0"/>
          </a:p>
        </p:txBody>
      </p:sp>
      <p:sp>
        <p:nvSpPr>
          <p:cNvPr id="185" name="TextBox 184"/>
          <p:cNvSpPr txBox="1"/>
          <p:nvPr/>
        </p:nvSpPr>
        <p:spPr>
          <a:xfrm>
            <a:off x="8415404" y="6041471"/>
            <a:ext cx="503935" cy="307777"/>
          </a:xfrm>
          <a:prstGeom prst="rect">
            <a:avLst/>
          </a:prstGeom>
          <a:noFill/>
        </p:spPr>
        <p:txBody>
          <a:bodyPr wrap="square" rtlCol="0">
            <a:spAutoFit/>
          </a:bodyPr>
          <a:lstStyle/>
          <a:p>
            <a:r>
              <a:rPr lang="en-US" sz="1400" dirty="0" smtClean="0"/>
              <a:t>7</a:t>
            </a:r>
            <a:endParaRPr lang="en-US" sz="1400" dirty="0"/>
          </a:p>
        </p:txBody>
      </p:sp>
      <p:sp>
        <p:nvSpPr>
          <p:cNvPr id="186" name="TextBox 185"/>
          <p:cNvSpPr txBox="1"/>
          <p:nvPr/>
        </p:nvSpPr>
        <p:spPr>
          <a:xfrm>
            <a:off x="8409044" y="5706251"/>
            <a:ext cx="503935" cy="307777"/>
          </a:xfrm>
          <a:prstGeom prst="rect">
            <a:avLst/>
          </a:prstGeom>
          <a:noFill/>
        </p:spPr>
        <p:txBody>
          <a:bodyPr wrap="square" rtlCol="0">
            <a:spAutoFit/>
          </a:bodyPr>
          <a:lstStyle/>
          <a:p>
            <a:r>
              <a:rPr lang="en-US" sz="1400" dirty="0" smtClean="0"/>
              <a:t>14</a:t>
            </a:r>
            <a:endParaRPr lang="en-US" sz="1400" dirty="0"/>
          </a:p>
        </p:txBody>
      </p:sp>
      <p:sp>
        <p:nvSpPr>
          <p:cNvPr id="187" name="TextBox 186"/>
          <p:cNvSpPr txBox="1"/>
          <p:nvPr/>
        </p:nvSpPr>
        <p:spPr>
          <a:xfrm>
            <a:off x="8420384" y="5353114"/>
            <a:ext cx="503935" cy="307777"/>
          </a:xfrm>
          <a:prstGeom prst="rect">
            <a:avLst/>
          </a:prstGeom>
          <a:noFill/>
        </p:spPr>
        <p:txBody>
          <a:bodyPr wrap="square" rtlCol="0">
            <a:spAutoFit/>
          </a:bodyPr>
          <a:lstStyle/>
          <a:p>
            <a:r>
              <a:rPr lang="en-US" sz="1400" dirty="0" smtClean="0"/>
              <a:t>21</a:t>
            </a:r>
            <a:endParaRPr lang="en-US" sz="1400" dirty="0"/>
          </a:p>
        </p:txBody>
      </p:sp>
      <p:sp>
        <p:nvSpPr>
          <p:cNvPr id="188" name="TextBox 187"/>
          <p:cNvSpPr txBox="1"/>
          <p:nvPr/>
        </p:nvSpPr>
        <p:spPr>
          <a:xfrm>
            <a:off x="8414029" y="4957778"/>
            <a:ext cx="503935" cy="307777"/>
          </a:xfrm>
          <a:prstGeom prst="rect">
            <a:avLst/>
          </a:prstGeom>
          <a:noFill/>
        </p:spPr>
        <p:txBody>
          <a:bodyPr wrap="square" rtlCol="0">
            <a:spAutoFit/>
          </a:bodyPr>
          <a:lstStyle/>
          <a:p>
            <a:r>
              <a:rPr lang="en-US" sz="1400" dirty="0" smtClean="0"/>
              <a:t>28</a:t>
            </a:r>
            <a:endParaRPr lang="en-US" sz="1400" dirty="0"/>
          </a:p>
        </p:txBody>
      </p:sp>
      <p:sp>
        <p:nvSpPr>
          <p:cNvPr id="189" name="TextBox 188"/>
          <p:cNvSpPr txBox="1"/>
          <p:nvPr/>
        </p:nvSpPr>
        <p:spPr>
          <a:xfrm>
            <a:off x="8420384" y="4593301"/>
            <a:ext cx="503935" cy="307777"/>
          </a:xfrm>
          <a:prstGeom prst="rect">
            <a:avLst/>
          </a:prstGeom>
          <a:noFill/>
        </p:spPr>
        <p:txBody>
          <a:bodyPr wrap="square" rtlCol="0">
            <a:spAutoFit/>
          </a:bodyPr>
          <a:lstStyle/>
          <a:p>
            <a:r>
              <a:rPr lang="en-US" sz="1400" dirty="0" smtClean="0"/>
              <a:t>35</a:t>
            </a:r>
            <a:endParaRPr lang="en-US" sz="1400" dirty="0"/>
          </a:p>
        </p:txBody>
      </p:sp>
      <p:sp>
        <p:nvSpPr>
          <p:cNvPr id="190" name="TextBox 189"/>
          <p:cNvSpPr txBox="1"/>
          <p:nvPr/>
        </p:nvSpPr>
        <p:spPr>
          <a:xfrm>
            <a:off x="8420384" y="4240164"/>
            <a:ext cx="503935" cy="307777"/>
          </a:xfrm>
          <a:prstGeom prst="rect">
            <a:avLst/>
          </a:prstGeom>
          <a:noFill/>
        </p:spPr>
        <p:txBody>
          <a:bodyPr wrap="square" rtlCol="0">
            <a:spAutoFit/>
          </a:bodyPr>
          <a:lstStyle/>
          <a:p>
            <a:r>
              <a:rPr lang="en-US" sz="1400" dirty="0" smtClean="0"/>
              <a:t>42</a:t>
            </a:r>
            <a:endParaRPr lang="en-US" sz="1400" dirty="0"/>
          </a:p>
        </p:txBody>
      </p:sp>
      <p:sp>
        <p:nvSpPr>
          <p:cNvPr id="191" name="TextBox 190"/>
          <p:cNvSpPr txBox="1"/>
          <p:nvPr/>
        </p:nvSpPr>
        <p:spPr>
          <a:xfrm>
            <a:off x="8420384" y="3859049"/>
            <a:ext cx="503935" cy="307777"/>
          </a:xfrm>
          <a:prstGeom prst="rect">
            <a:avLst/>
          </a:prstGeom>
          <a:noFill/>
        </p:spPr>
        <p:txBody>
          <a:bodyPr wrap="square" rtlCol="0">
            <a:spAutoFit/>
          </a:bodyPr>
          <a:lstStyle/>
          <a:p>
            <a:r>
              <a:rPr lang="en-US" sz="1400" dirty="0" smtClean="0"/>
              <a:t>49</a:t>
            </a:r>
            <a:endParaRPr lang="en-US" sz="1400" dirty="0"/>
          </a:p>
        </p:txBody>
      </p:sp>
      <p:sp>
        <p:nvSpPr>
          <p:cNvPr id="192" name="TextBox 191"/>
          <p:cNvSpPr txBox="1"/>
          <p:nvPr/>
        </p:nvSpPr>
        <p:spPr>
          <a:xfrm>
            <a:off x="8414024" y="3478469"/>
            <a:ext cx="503935" cy="307777"/>
          </a:xfrm>
          <a:prstGeom prst="rect">
            <a:avLst/>
          </a:prstGeom>
          <a:noFill/>
        </p:spPr>
        <p:txBody>
          <a:bodyPr wrap="square" rtlCol="0">
            <a:spAutoFit/>
          </a:bodyPr>
          <a:lstStyle/>
          <a:p>
            <a:r>
              <a:rPr lang="en-US" sz="1400" dirty="0" smtClean="0"/>
              <a:t>56</a:t>
            </a:r>
            <a:endParaRPr lang="en-US" sz="1400" dirty="0"/>
          </a:p>
        </p:txBody>
      </p:sp>
      <p:sp>
        <p:nvSpPr>
          <p:cNvPr id="193" name="TextBox 192"/>
          <p:cNvSpPr txBox="1"/>
          <p:nvPr/>
        </p:nvSpPr>
        <p:spPr>
          <a:xfrm>
            <a:off x="8425364" y="3125332"/>
            <a:ext cx="503935" cy="307777"/>
          </a:xfrm>
          <a:prstGeom prst="rect">
            <a:avLst/>
          </a:prstGeom>
          <a:noFill/>
        </p:spPr>
        <p:txBody>
          <a:bodyPr wrap="square" rtlCol="0">
            <a:spAutoFit/>
          </a:bodyPr>
          <a:lstStyle/>
          <a:p>
            <a:r>
              <a:rPr lang="en-US" sz="1400" dirty="0" smtClean="0"/>
              <a:t>63</a:t>
            </a:r>
            <a:endParaRPr lang="en-US" sz="1400" dirty="0"/>
          </a:p>
        </p:txBody>
      </p:sp>
      <p:sp>
        <p:nvSpPr>
          <p:cNvPr id="200" name="TextBox 199"/>
          <p:cNvSpPr txBox="1"/>
          <p:nvPr/>
        </p:nvSpPr>
        <p:spPr>
          <a:xfrm>
            <a:off x="583305" y="669471"/>
            <a:ext cx="3873172" cy="2585323"/>
          </a:xfrm>
          <a:prstGeom prst="rect">
            <a:avLst/>
          </a:prstGeom>
          <a:noFill/>
        </p:spPr>
        <p:txBody>
          <a:bodyPr wrap="square" rtlCol="0">
            <a:spAutoFit/>
          </a:bodyPr>
          <a:lstStyle/>
          <a:p>
            <a:r>
              <a:rPr lang="en-US" dirty="0" smtClean="0"/>
              <a:t>Linda has 49 and </a:t>
            </a:r>
            <a:r>
              <a:rPr lang="en-US" dirty="0" err="1" smtClean="0"/>
              <a:t>Alishka</a:t>
            </a:r>
            <a:r>
              <a:rPr lang="en-US" dirty="0" smtClean="0"/>
              <a:t> has 63.</a:t>
            </a:r>
          </a:p>
          <a:p>
            <a:endParaRPr lang="en-US" dirty="0" smtClean="0"/>
          </a:p>
          <a:p>
            <a:r>
              <a:rPr lang="en-US" dirty="0" smtClean="0"/>
              <a:t>Is there </a:t>
            </a:r>
            <a:r>
              <a:rPr lang="en-US" b="1" dirty="0" smtClean="0"/>
              <a:t>another </a:t>
            </a:r>
            <a:r>
              <a:rPr lang="en-US" dirty="0" smtClean="0"/>
              <a:t>number each could give away to be considered </a:t>
            </a:r>
            <a:r>
              <a:rPr lang="en-US" b="1" dirty="0" smtClean="0"/>
              <a:t>equally generous</a:t>
            </a:r>
            <a:r>
              <a:rPr lang="en-US" dirty="0" smtClean="0"/>
              <a:t> in the ‘for every’ sense?</a:t>
            </a:r>
          </a:p>
          <a:p>
            <a:endParaRPr lang="en-US" dirty="0" smtClean="0"/>
          </a:p>
          <a:p>
            <a:r>
              <a:rPr lang="en-US" dirty="0" smtClean="0">
                <a:solidFill>
                  <a:srgbClr val="3366FF"/>
                </a:solidFill>
              </a:rPr>
              <a:t>Or 14 and 18 respectively</a:t>
            </a:r>
          </a:p>
          <a:p>
            <a:r>
              <a:rPr lang="en-US" dirty="0">
                <a:solidFill>
                  <a:srgbClr val="3366FF"/>
                </a:solidFill>
              </a:rPr>
              <a:t>2</a:t>
            </a:r>
            <a:r>
              <a:rPr lang="en-US" dirty="0" smtClean="0">
                <a:solidFill>
                  <a:srgbClr val="3366FF"/>
                </a:solidFill>
              </a:rPr>
              <a:t> of every 7 that each have.</a:t>
            </a:r>
          </a:p>
          <a:p>
            <a:endParaRPr lang="en-US" dirty="0"/>
          </a:p>
        </p:txBody>
      </p:sp>
      <p:sp>
        <p:nvSpPr>
          <p:cNvPr id="184" name="Oval 183"/>
          <p:cNvSpPr/>
          <p:nvPr/>
        </p:nvSpPr>
        <p:spPr>
          <a:xfrm flipV="1">
            <a:off x="323339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324473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324404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324404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3244042"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3233395"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p:cNvSpPr/>
          <p:nvPr/>
        </p:nvSpPr>
        <p:spPr>
          <a:xfrm flipV="1">
            <a:off x="3244042"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66432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67566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67496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67496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3674968"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3664321"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3" name="Oval 212"/>
          <p:cNvSpPr/>
          <p:nvPr/>
        </p:nvSpPr>
        <p:spPr>
          <a:xfrm flipV="1">
            <a:off x="3674968"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70391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70391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71455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71455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71455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70391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71455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71455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7714557" y="321787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8117130" y="61046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8117130" y="57694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8127777" y="54178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8127777" y="50322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8127777" y="46693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8117130" y="431784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8127777" y="39436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8127777" y="35467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flipV="1">
            <a:off x="8127777" y="321151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1064518"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500424"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936330"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2372236"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808142"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513046"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948952"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38485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8207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2566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513046"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948952"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38485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8207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2566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523693"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959599"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39550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8314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2673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523693"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959599"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39550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8314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2673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523693"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959599"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39550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83141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72673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513046"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948952"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38485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82076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72566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523693"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959599"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39550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8314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72673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523693"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959599"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39550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8314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72673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523693"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5959599"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39550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8314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72673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594645" y="389942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50007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9944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0057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99940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500576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500576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500576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99940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5010741" y="3177052"/>
            <a:ext cx="317510" cy="307777"/>
          </a:xfrm>
          <a:prstGeom prst="rect">
            <a:avLst/>
          </a:prstGeom>
          <a:noFill/>
        </p:spPr>
        <p:txBody>
          <a:bodyPr wrap="square" rtlCol="0">
            <a:spAutoFit/>
          </a:bodyPr>
          <a:lstStyle/>
          <a:p>
            <a:r>
              <a:rPr lang="en-US" sz="1400" dirty="0"/>
              <a:t>9</a:t>
            </a:r>
          </a:p>
        </p:txBody>
      </p:sp>
      <p:sp>
        <p:nvSpPr>
          <p:cNvPr id="177" name="TextBox 176"/>
          <p:cNvSpPr txBox="1"/>
          <p:nvPr/>
        </p:nvSpPr>
        <p:spPr>
          <a:xfrm>
            <a:off x="4002921" y="6049217"/>
            <a:ext cx="544298" cy="307777"/>
          </a:xfrm>
          <a:prstGeom prst="rect">
            <a:avLst/>
          </a:prstGeom>
          <a:noFill/>
        </p:spPr>
        <p:txBody>
          <a:bodyPr wrap="square" rtlCol="0">
            <a:spAutoFit/>
          </a:bodyPr>
          <a:lstStyle/>
          <a:p>
            <a:r>
              <a:rPr lang="en-US" sz="1400" dirty="0" smtClean="0"/>
              <a:t>7</a:t>
            </a:r>
            <a:endParaRPr lang="en-US" sz="1400" dirty="0"/>
          </a:p>
        </p:txBody>
      </p:sp>
      <p:sp>
        <p:nvSpPr>
          <p:cNvPr id="178" name="TextBox 177"/>
          <p:cNvSpPr txBox="1"/>
          <p:nvPr/>
        </p:nvSpPr>
        <p:spPr>
          <a:xfrm>
            <a:off x="3996561" y="5691317"/>
            <a:ext cx="544298" cy="307777"/>
          </a:xfrm>
          <a:prstGeom prst="rect">
            <a:avLst/>
          </a:prstGeom>
          <a:noFill/>
        </p:spPr>
        <p:txBody>
          <a:bodyPr wrap="square" rtlCol="0">
            <a:spAutoFit/>
          </a:bodyPr>
          <a:lstStyle/>
          <a:p>
            <a:r>
              <a:rPr lang="en-US" sz="1400" dirty="0" smtClean="0"/>
              <a:t>14</a:t>
            </a:r>
            <a:endParaRPr lang="en-US" sz="1400" dirty="0"/>
          </a:p>
        </p:txBody>
      </p:sp>
      <p:sp>
        <p:nvSpPr>
          <p:cNvPr id="179" name="TextBox 178"/>
          <p:cNvSpPr txBox="1"/>
          <p:nvPr/>
        </p:nvSpPr>
        <p:spPr>
          <a:xfrm>
            <a:off x="4007901" y="5372200"/>
            <a:ext cx="544298" cy="307777"/>
          </a:xfrm>
          <a:prstGeom prst="rect">
            <a:avLst/>
          </a:prstGeom>
          <a:noFill/>
        </p:spPr>
        <p:txBody>
          <a:bodyPr wrap="square" rtlCol="0">
            <a:spAutoFit/>
          </a:bodyPr>
          <a:lstStyle/>
          <a:p>
            <a:r>
              <a:rPr lang="en-US" sz="1400" dirty="0" smtClean="0"/>
              <a:t>21</a:t>
            </a:r>
            <a:endParaRPr lang="en-US" sz="1400" dirty="0"/>
          </a:p>
        </p:txBody>
      </p:sp>
      <p:sp>
        <p:nvSpPr>
          <p:cNvPr id="180" name="TextBox 179"/>
          <p:cNvSpPr txBox="1"/>
          <p:nvPr/>
        </p:nvSpPr>
        <p:spPr>
          <a:xfrm>
            <a:off x="4001546" y="4988204"/>
            <a:ext cx="544298" cy="307777"/>
          </a:xfrm>
          <a:prstGeom prst="rect">
            <a:avLst/>
          </a:prstGeom>
          <a:noFill/>
        </p:spPr>
        <p:txBody>
          <a:bodyPr wrap="square" rtlCol="0">
            <a:spAutoFit/>
          </a:bodyPr>
          <a:lstStyle/>
          <a:p>
            <a:r>
              <a:rPr lang="en-US" sz="1400" dirty="0" smtClean="0"/>
              <a:t>28</a:t>
            </a:r>
            <a:endParaRPr lang="en-US" sz="1400" dirty="0"/>
          </a:p>
        </p:txBody>
      </p:sp>
      <p:sp>
        <p:nvSpPr>
          <p:cNvPr id="181" name="TextBox 180"/>
          <p:cNvSpPr txBox="1"/>
          <p:nvPr/>
        </p:nvSpPr>
        <p:spPr>
          <a:xfrm>
            <a:off x="4007901" y="4623727"/>
            <a:ext cx="544298" cy="307777"/>
          </a:xfrm>
          <a:prstGeom prst="rect">
            <a:avLst/>
          </a:prstGeom>
          <a:noFill/>
        </p:spPr>
        <p:txBody>
          <a:bodyPr wrap="square" rtlCol="0">
            <a:spAutoFit/>
          </a:bodyPr>
          <a:lstStyle/>
          <a:p>
            <a:r>
              <a:rPr lang="en-US" sz="1400" dirty="0" smtClean="0"/>
              <a:t>35</a:t>
            </a:r>
            <a:endParaRPr lang="en-US" sz="1400" dirty="0"/>
          </a:p>
        </p:txBody>
      </p:sp>
      <p:sp>
        <p:nvSpPr>
          <p:cNvPr id="182" name="TextBox 181"/>
          <p:cNvSpPr txBox="1"/>
          <p:nvPr/>
        </p:nvSpPr>
        <p:spPr>
          <a:xfrm>
            <a:off x="4007901" y="4270590"/>
            <a:ext cx="544298" cy="307777"/>
          </a:xfrm>
          <a:prstGeom prst="rect">
            <a:avLst/>
          </a:prstGeom>
          <a:noFill/>
        </p:spPr>
        <p:txBody>
          <a:bodyPr wrap="square" rtlCol="0">
            <a:spAutoFit/>
          </a:bodyPr>
          <a:lstStyle/>
          <a:p>
            <a:r>
              <a:rPr lang="en-US" sz="1400" dirty="0" smtClean="0"/>
              <a:t>42</a:t>
            </a:r>
            <a:endParaRPr lang="en-US" sz="1400" dirty="0"/>
          </a:p>
        </p:txBody>
      </p:sp>
      <p:sp>
        <p:nvSpPr>
          <p:cNvPr id="183" name="TextBox 182"/>
          <p:cNvSpPr txBox="1"/>
          <p:nvPr/>
        </p:nvSpPr>
        <p:spPr>
          <a:xfrm>
            <a:off x="4007901" y="3899326"/>
            <a:ext cx="544298" cy="307777"/>
          </a:xfrm>
          <a:prstGeom prst="rect">
            <a:avLst/>
          </a:prstGeom>
          <a:noFill/>
        </p:spPr>
        <p:txBody>
          <a:bodyPr wrap="square" rtlCol="0">
            <a:spAutoFit/>
          </a:bodyPr>
          <a:lstStyle/>
          <a:p>
            <a:r>
              <a:rPr lang="en-US" sz="1400" dirty="0" smtClean="0"/>
              <a:t>49</a:t>
            </a:r>
            <a:endParaRPr lang="en-US" sz="1400" dirty="0"/>
          </a:p>
        </p:txBody>
      </p:sp>
      <p:sp>
        <p:nvSpPr>
          <p:cNvPr id="185" name="TextBox 184"/>
          <p:cNvSpPr txBox="1"/>
          <p:nvPr/>
        </p:nvSpPr>
        <p:spPr>
          <a:xfrm>
            <a:off x="8415404" y="6041471"/>
            <a:ext cx="503935" cy="307777"/>
          </a:xfrm>
          <a:prstGeom prst="rect">
            <a:avLst/>
          </a:prstGeom>
          <a:noFill/>
        </p:spPr>
        <p:txBody>
          <a:bodyPr wrap="square" rtlCol="0">
            <a:spAutoFit/>
          </a:bodyPr>
          <a:lstStyle/>
          <a:p>
            <a:r>
              <a:rPr lang="en-US" sz="1400" dirty="0" smtClean="0"/>
              <a:t>7</a:t>
            </a:r>
            <a:endParaRPr lang="en-US" sz="1400" dirty="0"/>
          </a:p>
        </p:txBody>
      </p:sp>
      <p:sp>
        <p:nvSpPr>
          <p:cNvPr id="186" name="TextBox 185"/>
          <p:cNvSpPr txBox="1"/>
          <p:nvPr/>
        </p:nvSpPr>
        <p:spPr>
          <a:xfrm>
            <a:off x="8409044" y="5706251"/>
            <a:ext cx="503935" cy="307777"/>
          </a:xfrm>
          <a:prstGeom prst="rect">
            <a:avLst/>
          </a:prstGeom>
          <a:noFill/>
        </p:spPr>
        <p:txBody>
          <a:bodyPr wrap="square" rtlCol="0">
            <a:spAutoFit/>
          </a:bodyPr>
          <a:lstStyle/>
          <a:p>
            <a:r>
              <a:rPr lang="en-US" sz="1400" dirty="0" smtClean="0"/>
              <a:t>14</a:t>
            </a:r>
            <a:endParaRPr lang="en-US" sz="1400" dirty="0"/>
          </a:p>
        </p:txBody>
      </p:sp>
      <p:sp>
        <p:nvSpPr>
          <p:cNvPr id="187" name="TextBox 186"/>
          <p:cNvSpPr txBox="1"/>
          <p:nvPr/>
        </p:nvSpPr>
        <p:spPr>
          <a:xfrm>
            <a:off x="8420384" y="5353114"/>
            <a:ext cx="503935" cy="307777"/>
          </a:xfrm>
          <a:prstGeom prst="rect">
            <a:avLst/>
          </a:prstGeom>
          <a:noFill/>
        </p:spPr>
        <p:txBody>
          <a:bodyPr wrap="square" rtlCol="0">
            <a:spAutoFit/>
          </a:bodyPr>
          <a:lstStyle/>
          <a:p>
            <a:r>
              <a:rPr lang="en-US" sz="1400" dirty="0" smtClean="0"/>
              <a:t>21</a:t>
            </a:r>
            <a:endParaRPr lang="en-US" sz="1400" dirty="0"/>
          </a:p>
        </p:txBody>
      </p:sp>
      <p:sp>
        <p:nvSpPr>
          <p:cNvPr id="188" name="TextBox 187"/>
          <p:cNvSpPr txBox="1"/>
          <p:nvPr/>
        </p:nvSpPr>
        <p:spPr>
          <a:xfrm>
            <a:off x="8414029" y="4957778"/>
            <a:ext cx="503935" cy="307777"/>
          </a:xfrm>
          <a:prstGeom prst="rect">
            <a:avLst/>
          </a:prstGeom>
          <a:noFill/>
        </p:spPr>
        <p:txBody>
          <a:bodyPr wrap="square" rtlCol="0">
            <a:spAutoFit/>
          </a:bodyPr>
          <a:lstStyle/>
          <a:p>
            <a:r>
              <a:rPr lang="en-US" sz="1400" dirty="0" smtClean="0"/>
              <a:t>28</a:t>
            </a:r>
            <a:endParaRPr lang="en-US" sz="1400" dirty="0"/>
          </a:p>
        </p:txBody>
      </p:sp>
      <p:sp>
        <p:nvSpPr>
          <p:cNvPr id="189" name="TextBox 188"/>
          <p:cNvSpPr txBox="1"/>
          <p:nvPr/>
        </p:nvSpPr>
        <p:spPr>
          <a:xfrm>
            <a:off x="8420384" y="4593301"/>
            <a:ext cx="503935" cy="307777"/>
          </a:xfrm>
          <a:prstGeom prst="rect">
            <a:avLst/>
          </a:prstGeom>
          <a:noFill/>
        </p:spPr>
        <p:txBody>
          <a:bodyPr wrap="square" rtlCol="0">
            <a:spAutoFit/>
          </a:bodyPr>
          <a:lstStyle/>
          <a:p>
            <a:r>
              <a:rPr lang="en-US" sz="1400" dirty="0" smtClean="0"/>
              <a:t>35</a:t>
            </a:r>
            <a:endParaRPr lang="en-US" sz="1400" dirty="0"/>
          </a:p>
        </p:txBody>
      </p:sp>
      <p:sp>
        <p:nvSpPr>
          <p:cNvPr id="190" name="TextBox 189"/>
          <p:cNvSpPr txBox="1"/>
          <p:nvPr/>
        </p:nvSpPr>
        <p:spPr>
          <a:xfrm>
            <a:off x="8420384" y="4240164"/>
            <a:ext cx="503935" cy="307777"/>
          </a:xfrm>
          <a:prstGeom prst="rect">
            <a:avLst/>
          </a:prstGeom>
          <a:noFill/>
        </p:spPr>
        <p:txBody>
          <a:bodyPr wrap="square" rtlCol="0">
            <a:spAutoFit/>
          </a:bodyPr>
          <a:lstStyle/>
          <a:p>
            <a:r>
              <a:rPr lang="en-US" sz="1400" dirty="0" smtClean="0"/>
              <a:t>42</a:t>
            </a:r>
            <a:endParaRPr lang="en-US" sz="1400" dirty="0"/>
          </a:p>
        </p:txBody>
      </p:sp>
      <p:sp>
        <p:nvSpPr>
          <p:cNvPr id="191" name="TextBox 190"/>
          <p:cNvSpPr txBox="1"/>
          <p:nvPr/>
        </p:nvSpPr>
        <p:spPr>
          <a:xfrm>
            <a:off x="8420384" y="3859049"/>
            <a:ext cx="503935" cy="307777"/>
          </a:xfrm>
          <a:prstGeom prst="rect">
            <a:avLst/>
          </a:prstGeom>
          <a:noFill/>
        </p:spPr>
        <p:txBody>
          <a:bodyPr wrap="square" rtlCol="0">
            <a:spAutoFit/>
          </a:bodyPr>
          <a:lstStyle/>
          <a:p>
            <a:r>
              <a:rPr lang="en-US" sz="1400" dirty="0" smtClean="0"/>
              <a:t>49</a:t>
            </a:r>
            <a:endParaRPr lang="en-US" sz="1400" dirty="0"/>
          </a:p>
        </p:txBody>
      </p:sp>
      <p:sp>
        <p:nvSpPr>
          <p:cNvPr id="192" name="TextBox 191"/>
          <p:cNvSpPr txBox="1"/>
          <p:nvPr/>
        </p:nvSpPr>
        <p:spPr>
          <a:xfrm>
            <a:off x="8414024" y="3478469"/>
            <a:ext cx="503935" cy="307777"/>
          </a:xfrm>
          <a:prstGeom prst="rect">
            <a:avLst/>
          </a:prstGeom>
          <a:noFill/>
        </p:spPr>
        <p:txBody>
          <a:bodyPr wrap="square" rtlCol="0">
            <a:spAutoFit/>
          </a:bodyPr>
          <a:lstStyle/>
          <a:p>
            <a:r>
              <a:rPr lang="en-US" sz="1400" dirty="0" smtClean="0"/>
              <a:t>56</a:t>
            </a:r>
            <a:endParaRPr lang="en-US" sz="1400" dirty="0"/>
          </a:p>
        </p:txBody>
      </p:sp>
      <p:sp>
        <p:nvSpPr>
          <p:cNvPr id="193" name="TextBox 192"/>
          <p:cNvSpPr txBox="1"/>
          <p:nvPr/>
        </p:nvSpPr>
        <p:spPr>
          <a:xfrm>
            <a:off x="8425364" y="3125332"/>
            <a:ext cx="503935" cy="307777"/>
          </a:xfrm>
          <a:prstGeom prst="rect">
            <a:avLst/>
          </a:prstGeom>
          <a:noFill/>
        </p:spPr>
        <p:txBody>
          <a:bodyPr wrap="square" rtlCol="0">
            <a:spAutoFit/>
          </a:bodyPr>
          <a:lstStyle/>
          <a:p>
            <a:r>
              <a:rPr lang="en-US" sz="1400" dirty="0" smtClean="0"/>
              <a:t>63</a:t>
            </a:r>
            <a:endParaRPr lang="en-US" sz="1400" dirty="0"/>
          </a:p>
        </p:txBody>
      </p:sp>
      <p:sp>
        <p:nvSpPr>
          <p:cNvPr id="200" name="TextBox 199"/>
          <p:cNvSpPr txBox="1"/>
          <p:nvPr/>
        </p:nvSpPr>
        <p:spPr>
          <a:xfrm>
            <a:off x="583305" y="669471"/>
            <a:ext cx="3873172" cy="1754327"/>
          </a:xfrm>
          <a:prstGeom prst="rect">
            <a:avLst/>
          </a:prstGeom>
          <a:noFill/>
        </p:spPr>
        <p:txBody>
          <a:bodyPr wrap="square" rtlCol="0">
            <a:spAutoFit/>
          </a:bodyPr>
          <a:lstStyle/>
          <a:p>
            <a:r>
              <a:rPr lang="en-US" dirty="0" smtClean="0"/>
              <a:t>Linda has 49 and </a:t>
            </a:r>
            <a:r>
              <a:rPr lang="en-US" dirty="0" err="1" smtClean="0"/>
              <a:t>Alishka</a:t>
            </a:r>
            <a:r>
              <a:rPr lang="en-US" dirty="0" smtClean="0"/>
              <a:t> has 63.</a:t>
            </a:r>
          </a:p>
          <a:p>
            <a:endParaRPr lang="en-US" dirty="0" smtClean="0"/>
          </a:p>
          <a:p>
            <a:endParaRPr lang="en-US" dirty="0" smtClean="0"/>
          </a:p>
          <a:p>
            <a:r>
              <a:rPr lang="en-US" dirty="0" smtClean="0">
                <a:solidFill>
                  <a:srgbClr val="3366FF"/>
                </a:solidFill>
              </a:rPr>
              <a:t>Can you see how this is        of each of their totals? </a:t>
            </a:r>
          </a:p>
          <a:p>
            <a:endParaRPr lang="en-US" dirty="0"/>
          </a:p>
        </p:txBody>
      </p:sp>
      <p:sp>
        <p:nvSpPr>
          <p:cNvPr id="184" name="Oval 183"/>
          <p:cNvSpPr/>
          <p:nvPr/>
        </p:nvSpPr>
        <p:spPr>
          <a:xfrm flipV="1">
            <a:off x="323339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324473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324404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324404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3244042"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3233395"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p:cNvSpPr/>
          <p:nvPr/>
        </p:nvSpPr>
        <p:spPr>
          <a:xfrm flipV="1">
            <a:off x="3244042"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66432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67566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67496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67496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3674968"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3664321"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3" name="Oval 212"/>
          <p:cNvSpPr/>
          <p:nvPr/>
        </p:nvSpPr>
        <p:spPr>
          <a:xfrm flipV="1">
            <a:off x="3674968"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70391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70391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71455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71455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71455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70391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71455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71455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7714557" y="321787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8117130" y="61046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8117130" y="57694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8127777" y="54178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8127777" y="50322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8127777" y="46693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8117130" y="431784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8127777" y="39436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8127777" y="35467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flipV="1">
            <a:off x="8127777" y="321151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23554" name="Object 2"/>
          <p:cNvGraphicFramePr>
            <a:graphicFrameLocks noChangeAspect="1"/>
          </p:cNvGraphicFramePr>
          <p:nvPr/>
        </p:nvGraphicFramePr>
        <p:xfrm>
          <a:off x="2951281" y="1496943"/>
          <a:ext cx="177800" cy="419100"/>
        </p:xfrm>
        <a:graphic>
          <a:graphicData uri="http://schemas.openxmlformats.org/presentationml/2006/ole">
            <p:oleObj spid="_x0000_s23554" name="Equation" r:id="rId3" imgW="177800" imgH="419100" progId="Equation.DSMT4">
              <p:embed/>
            </p:oleObj>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1064518"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500424"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936330"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2372236"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808142"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513046"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948952"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38485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8207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2566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513046"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948952"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38485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8207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2566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523693"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959599"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39550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8314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2673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523693"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959599"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39550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8314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2673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523693"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959599"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39550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83141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72673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513046"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948952"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38485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82076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72566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523693"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959599"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39550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8314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72673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523693"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959599"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39550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8314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72673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523693"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5959599"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39550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8314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72673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594645" y="389942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50007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9944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0057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99940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500576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500576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500576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99940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5010741" y="3177052"/>
            <a:ext cx="317510" cy="307777"/>
          </a:xfrm>
          <a:prstGeom prst="rect">
            <a:avLst/>
          </a:prstGeom>
          <a:noFill/>
        </p:spPr>
        <p:txBody>
          <a:bodyPr wrap="square" rtlCol="0">
            <a:spAutoFit/>
          </a:bodyPr>
          <a:lstStyle/>
          <a:p>
            <a:r>
              <a:rPr lang="en-US" sz="1400" dirty="0"/>
              <a:t>9</a:t>
            </a:r>
          </a:p>
        </p:txBody>
      </p:sp>
      <p:sp>
        <p:nvSpPr>
          <p:cNvPr id="177" name="TextBox 176"/>
          <p:cNvSpPr txBox="1"/>
          <p:nvPr/>
        </p:nvSpPr>
        <p:spPr>
          <a:xfrm>
            <a:off x="4002921" y="6049217"/>
            <a:ext cx="544298" cy="307777"/>
          </a:xfrm>
          <a:prstGeom prst="rect">
            <a:avLst/>
          </a:prstGeom>
          <a:noFill/>
        </p:spPr>
        <p:txBody>
          <a:bodyPr wrap="square" rtlCol="0">
            <a:spAutoFit/>
          </a:bodyPr>
          <a:lstStyle/>
          <a:p>
            <a:r>
              <a:rPr lang="en-US" sz="1400" dirty="0" smtClean="0"/>
              <a:t>7</a:t>
            </a:r>
            <a:endParaRPr lang="en-US" sz="1400" dirty="0"/>
          </a:p>
        </p:txBody>
      </p:sp>
      <p:sp>
        <p:nvSpPr>
          <p:cNvPr id="178" name="TextBox 177"/>
          <p:cNvSpPr txBox="1"/>
          <p:nvPr/>
        </p:nvSpPr>
        <p:spPr>
          <a:xfrm>
            <a:off x="3996561" y="5691317"/>
            <a:ext cx="544298" cy="307777"/>
          </a:xfrm>
          <a:prstGeom prst="rect">
            <a:avLst/>
          </a:prstGeom>
          <a:noFill/>
        </p:spPr>
        <p:txBody>
          <a:bodyPr wrap="square" rtlCol="0">
            <a:spAutoFit/>
          </a:bodyPr>
          <a:lstStyle/>
          <a:p>
            <a:r>
              <a:rPr lang="en-US" sz="1400" dirty="0" smtClean="0"/>
              <a:t>14</a:t>
            </a:r>
            <a:endParaRPr lang="en-US" sz="1400" dirty="0"/>
          </a:p>
        </p:txBody>
      </p:sp>
      <p:sp>
        <p:nvSpPr>
          <p:cNvPr id="179" name="TextBox 178"/>
          <p:cNvSpPr txBox="1"/>
          <p:nvPr/>
        </p:nvSpPr>
        <p:spPr>
          <a:xfrm>
            <a:off x="4007901" y="5372200"/>
            <a:ext cx="544298" cy="307777"/>
          </a:xfrm>
          <a:prstGeom prst="rect">
            <a:avLst/>
          </a:prstGeom>
          <a:noFill/>
        </p:spPr>
        <p:txBody>
          <a:bodyPr wrap="square" rtlCol="0">
            <a:spAutoFit/>
          </a:bodyPr>
          <a:lstStyle/>
          <a:p>
            <a:r>
              <a:rPr lang="en-US" sz="1400" dirty="0" smtClean="0"/>
              <a:t>21</a:t>
            </a:r>
            <a:endParaRPr lang="en-US" sz="1400" dirty="0"/>
          </a:p>
        </p:txBody>
      </p:sp>
      <p:sp>
        <p:nvSpPr>
          <p:cNvPr id="180" name="TextBox 179"/>
          <p:cNvSpPr txBox="1"/>
          <p:nvPr/>
        </p:nvSpPr>
        <p:spPr>
          <a:xfrm>
            <a:off x="4001546" y="4988204"/>
            <a:ext cx="544298" cy="307777"/>
          </a:xfrm>
          <a:prstGeom prst="rect">
            <a:avLst/>
          </a:prstGeom>
          <a:noFill/>
        </p:spPr>
        <p:txBody>
          <a:bodyPr wrap="square" rtlCol="0">
            <a:spAutoFit/>
          </a:bodyPr>
          <a:lstStyle/>
          <a:p>
            <a:r>
              <a:rPr lang="en-US" sz="1400" dirty="0" smtClean="0"/>
              <a:t>28</a:t>
            </a:r>
            <a:endParaRPr lang="en-US" sz="1400" dirty="0"/>
          </a:p>
        </p:txBody>
      </p:sp>
      <p:sp>
        <p:nvSpPr>
          <p:cNvPr id="181" name="TextBox 180"/>
          <p:cNvSpPr txBox="1"/>
          <p:nvPr/>
        </p:nvSpPr>
        <p:spPr>
          <a:xfrm>
            <a:off x="4007901" y="4623727"/>
            <a:ext cx="544298" cy="307777"/>
          </a:xfrm>
          <a:prstGeom prst="rect">
            <a:avLst/>
          </a:prstGeom>
          <a:noFill/>
        </p:spPr>
        <p:txBody>
          <a:bodyPr wrap="square" rtlCol="0">
            <a:spAutoFit/>
          </a:bodyPr>
          <a:lstStyle/>
          <a:p>
            <a:r>
              <a:rPr lang="en-US" sz="1400" dirty="0" smtClean="0"/>
              <a:t>35</a:t>
            </a:r>
            <a:endParaRPr lang="en-US" sz="1400" dirty="0"/>
          </a:p>
        </p:txBody>
      </p:sp>
      <p:sp>
        <p:nvSpPr>
          <p:cNvPr id="182" name="TextBox 181"/>
          <p:cNvSpPr txBox="1"/>
          <p:nvPr/>
        </p:nvSpPr>
        <p:spPr>
          <a:xfrm>
            <a:off x="4007901" y="4270590"/>
            <a:ext cx="544298" cy="307777"/>
          </a:xfrm>
          <a:prstGeom prst="rect">
            <a:avLst/>
          </a:prstGeom>
          <a:noFill/>
        </p:spPr>
        <p:txBody>
          <a:bodyPr wrap="square" rtlCol="0">
            <a:spAutoFit/>
          </a:bodyPr>
          <a:lstStyle/>
          <a:p>
            <a:r>
              <a:rPr lang="en-US" sz="1400" dirty="0" smtClean="0"/>
              <a:t>42</a:t>
            </a:r>
            <a:endParaRPr lang="en-US" sz="1400" dirty="0"/>
          </a:p>
        </p:txBody>
      </p:sp>
      <p:sp>
        <p:nvSpPr>
          <p:cNvPr id="183" name="TextBox 182"/>
          <p:cNvSpPr txBox="1"/>
          <p:nvPr/>
        </p:nvSpPr>
        <p:spPr>
          <a:xfrm>
            <a:off x="4007901" y="3899326"/>
            <a:ext cx="544298" cy="307777"/>
          </a:xfrm>
          <a:prstGeom prst="rect">
            <a:avLst/>
          </a:prstGeom>
          <a:noFill/>
        </p:spPr>
        <p:txBody>
          <a:bodyPr wrap="square" rtlCol="0">
            <a:spAutoFit/>
          </a:bodyPr>
          <a:lstStyle/>
          <a:p>
            <a:r>
              <a:rPr lang="en-US" sz="1400" dirty="0" smtClean="0"/>
              <a:t>49</a:t>
            </a:r>
            <a:endParaRPr lang="en-US" sz="1400" dirty="0"/>
          </a:p>
        </p:txBody>
      </p:sp>
      <p:sp>
        <p:nvSpPr>
          <p:cNvPr id="185" name="TextBox 184"/>
          <p:cNvSpPr txBox="1"/>
          <p:nvPr/>
        </p:nvSpPr>
        <p:spPr>
          <a:xfrm>
            <a:off x="8415404" y="6041471"/>
            <a:ext cx="503935" cy="307777"/>
          </a:xfrm>
          <a:prstGeom prst="rect">
            <a:avLst/>
          </a:prstGeom>
          <a:noFill/>
        </p:spPr>
        <p:txBody>
          <a:bodyPr wrap="square" rtlCol="0">
            <a:spAutoFit/>
          </a:bodyPr>
          <a:lstStyle/>
          <a:p>
            <a:r>
              <a:rPr lang="en-US" sz="1400" dirty="0" smtClean="0"/>
              <a:t>7</a:t>
            </a:r>
            <a:endParaRPr lang="en-US" sz="1400" dirty="0"/>
          </a:p>
        </p:txBody>
      </p:sp>
      <p:sp>
        <p:nvSpPr>
          <p:cNvPr id="186" name="TextBox 185"/>
          <p:cNvSpPr txBox="1"/>
          <p:nvPr/>
        </p:nvSpPr>
        <p:spPr>
          <a:xfrm>
            <a:off x="8409044" y="5706251"/>
            <a:ext cx="503935" cy="307777"/>
          </a:xfrm>
          <a:prstGeom prst="rect">
            <a:avLst/>
          </a:prstGeom>
          <a:noFill/>
        </p:spPr>
        <p:txBody>
          <a:bodyPr wrap="square" rtlCol="0">
            <a:spAutoFit/>
          </a:bodyPr>
          <a:lstStyle/>
          <a:p>
            <a:r>
              <a:rPr lang="en-US" sz="1400" dirty="0" smtClean="0"/>
              <a:t>14</a:t>
            </a:r>
            <a:endParaRPr lang="en-US" sz="1400" dirty="0"/>
          </a:p>
        </p:txBody>
      </p:sp>
      <p:sp>
        <p:nvSpPr>
          <p:cNvPr id="187" name="TextBox 186"/>
          <p:cNvSpPr txBox="1"/>
          <p:nvPr/>
        </p:nvSpPr>
        <p:spPr>
          <a:xfrm>
            <a:off x="8420384" y="5353114"/>
            <a:ext cx="503935" cy="307777"/>
          </a:xfrm>
          <a:prstGeom prst="rect">
            <a:avLst/>
          </a:prstGeom>
          <a:noFill/>
        </p:spPr>
        <p:txBody>
          <a:bodyPr wrap="square" rtlCol="0">
            <a:spAutoFit/>
          </a:bodyPr>
          <a:lstStyle/>
          <a:p>
            <a:r>
              <a:rPr lang="en-US" sz="1400" dirty="0" smtClean="0"/>
              <a:t>21</a:t>
            </a:r>
            <a:endParaRPr lang="en-US" sz="1400" dirty="0"/>
          </a:p>
        </p:txBody>
      </p:sp>
      <p:sp>
        <p:nvSpPr>
          <p:cNvPr id="188" name="TextBox 187"/>
          <p:cNvSpPr txBox="1"/>
          <p:nvPr/>
        </p:nvSpPr>
        <p:spPr>
          <a:xfrm>
            <a:off x="8414029" y="4957778"/>
            <a:ext cx="503935" cy="307777"/>
          </a:xfrm>
          <a:prstGeom prst="rect">
            <a:avLst/>
          </a:prstGeom>
          <a:noFill/>
        </p:spPr>
        <p:txBody>
          <a:bodyPr wrap="square" rtlCol="0">
            <a:spAutoFit/>
          </a:bodyPr>
          <a:lstStyle/>
          <a:p>
            <a:r>
              <a:rPr lang="en-US" sz="1400" dirty="0" smtClean="0"/>
              <a:t>28</a:t>
            </a:r>
            <a:endParaRPr lang="en-US" sz="1400" dirty="0"/>
          </a:p>
        </p:txBody>
      </p:sp>
      <p:sp>
        <p:nvSpPr>
          <p:cNvPr id="189" name="TextBox 188"/>
          <p:cNvSpPr txBox="1"/>
          <p:nvPr/>
        </p:nvSpPr>
        <p:spPr>
          <a:xfrm>
            <a:off x="8420384" y="4593301"/>
            <a:ext cx="503935" cy="307777"/>
          </a:xfrm>
          <a:prstGeom prst="rect">
            <a:avLst/>
          </a:prstGeom>
          <a:noFill/>
        </p:spPr>
        <p:txBody>
          <a:bodyPr wrap="square" rtlCol="0">
            <a:spAutoFit/>
          </a:bodyPr>
          <a:lstStyle/>
          <a:p>
            <a:r>
              <a:rPr lang="en-US" sz="1400" dirty="0" smtClean="0"/>
              <a:t>35</a:t>
            </a:r>
            <a:endParaRPr lang="en-US" sz="1400" dirty="0"/>
          </a:p>
        </p:txBody>
      </p:sp>
      <p:sp>
        <p:nvSpPr>
          <p:cNvPr id="190" name="TextBox 189"/>
          <p:cNvSpPr txBox="1"/>
          <p:nvPr/>
        </p:nvSpPr>
        <p:spPr>
          <a:xfrm>
            <a:off x="8420384" y="4240164"/>
            <a:ext cx="503935" cy="307777"/>
          </a:xfrm>
          <a:prstGeom prst="rect">
            <a:avLst/>
          </a:prstGeom>
          <a:noFill/>
        </p:spPr>
        <p:txBody>
          <a:bodyPr wrap="square" rtlCol="0">
            <a:spAutoFit/>
          </a:bodyPr>
          <a:lstStyle/>
          <a:p>
            <a:r>
              <a:rPr lang="en-US" sz="1400" dirty="0" smtClean="0"/>
              <a:t>42</a:t>
            </a:r>
            <a:endParaRPr lang="en-US" sz="1400" dirty="0"/>
          </a:p>
        </p:txBody>
      </p:sp>
      <p:sp>
        <p:nvSpPr>
          <p:cNvPr id="191" name="TextBox 190"/>
          <p:cNvSpPr txBox="1"/>
          <p:nvPr/>
        </p:nvSpPr>
        <p:spPr>
          <a:xfrm>
            <a:off x="8420384" y="3859049"/>
            <a:ext cx="503935" cy="307777"/>
          </a:xfrm>
          <a:prstGeom prst="rect">
            <a:avLst/>
          </a:prstGeom>
          <a:noFill/>
        </p:spPr>
        <p:txBody>
          <a:bodyPr wrap="square" rtlCol="0">
            <a:spAutoFit/>
          </a:bodyPr>
          <a:lstStyle/>
          <a:p>
            <a:r>
              <a:rPr lang="en-US" sz="1400" dirty="0" smtClean="0"/>
              <a:t>49</a:t>
            </a:r>
            <a:endParaRPr lang="en-US" sz="1400" dirty="0"/>
          </a:p>
        </p:txBody>
      </p:sp>
      <p:sp>
        <p:nvSpPr>
          <p:cNvPr id="192" name="TextBox 191"/>
          <p:cNvSpPr txBox="1"/>
          <p:nvPr/>
        </p:nvSpPr>
        <p:spPr>
          <a:xfrm>
            <a:off x="8414024" y="3478469"/>
            <a:ext cx="503935" cy="307777"/>
          </a:xfrm>
          <a:prstGeom prst="rect">
            <a:avLst/>
          </a:prstGeom>
          <a:noFill/>
        </p:spPr>
        <p:txBody>
          <a:bodyPr wrap="square" rtlCol="0">
            <a:spAutoFit/>
          </a:bodyPr>
          <a:lstStyle/>
          <a:p>
            <a:r>
              <a:rPr lang="en-US" sz="1400" dirty="0" smtClean="0"/>
              <a:t>56</a:t>
            </a:r>
            <a:endParaRPr lang="en-US" sz="1400" dirty="0"/>
          </a:p>
        </p:txBody>
      </p:sp>
      <p:sp>
        <p:nvSpPr>
          <p:cNvPr id="193" name="TextBox 192"/>
          <p:cNvSpPr txBox="1"/>
          <p:nvPr/>
        </p:nvSpPr>
        <p:spPr>
          <a:xfrm>
            <a:off x="8425364" y="3125332"/>
            <a:ext cx="503935" cy="307777"/>
          </a:xfrm>
          <a:prstGeom prst="rect">
            <a:avLst/>
          </a:prstGeom>
          <a:noFill/>
        </p:spPr>
        <p:txBody>
          <a:bodyPr wrap="square" rtlCol="0">
            <a:spAutoFit/>
          </a:bodyPr>
          <a:lstStyle/>
          <a:p>
            <a:r>
              <a:rPr lang="en-US" sz="1400" dirty="0" smtClean="0"/>
              <a:t>63</a:t>
            </a:r>
            <a:endParaRPr lang="en-US" sz="1400" dirty="0"/>
          </a:p>
        </p:txBody>
      </p:sp>
      <p:sp>
        <p:nvSpPr>
          <p:cNvPr id="200" name="TextBox 199"/>
          <p:cNvSpPr txBox="1"/>
          <p:nvPr/>
        </p:nvSpPr>
        <p:spPr>
          <a:xfrm>
            <a:off x="583305" y="669471"/>
            <a:ext cx="3873172" cy="1754327"/>
          </a:xfrm>
          <a:prstGeom prst="rect">
            <a:avLst/>
          </a:prstGeom>
          <a:noFill/>
        </p:spPr>
        <p:txBody>
          <a:bodyPr wrap="square" rtlCol="0">
            <a:spAutoFit/>
          </a:bodyPr>
          <a:lstStyle/>
          <a:p>
            <a:r>
              <a:rPr lang="en-US" dirty="0" smtClean="0"/>
              <a:t>Linda has 49 and </a:t>
            </a:r>
            <a:r>
              <a:rPr lang="en-US" dirty="0" err="1" smtClean="0"/>
              <a:t>Alishka</a:t>
            </a:r>
            <a:r>
              <a:rPr lang="en-US" dirty="0" smtClean="0"/>
              <a:t> has 63.</a:t>
            </a:r>
          </a:p>
          <a:p>
            <a:endParaRPr lang="en-US" dirty="0" smtClean="0"/>
          </a:p>
          <a:p>
            <a:endParaRPr lang="en-US" dirty="0" smtClean="0"/>
          </a:p>
          <a:p>
            <a:r>
              <a:rPr lang="en-US" dirty="0" smtClean="0">
                <a:solidFill>
                  <a:srgbClr val="3366FF"/>
                </a:solidFill>
              </a:rPr>
              <a:t>Can you see how this is        of each of their totals? </a:t>
            </a:r>
          </a:p>
          <a:p>
            <a:endParaRPr lang="en-US" dirty="0"/>
          </a:p>
        </p:txBody>
      </p:sp>
      <p:sp>
        <p:nvSpPr>
          <p:cNvPr id="184" name="Oval 183"/>
          <p:cNvSpPr/>
          <p:nvPr/>
        </p:nvSpPr>
        <p:spPr>
          <a:xfrm flipV="1">
            <a:off x="323339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324473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324404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324404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3244042"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3233395"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p:cNvSpPr/>
          <p:nvPr/>
        </p:nvSpPr>
        <p:spPr>
          <a:xfrm flipV="1">
            <a:off x="3244042"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66432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67566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67496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67496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3674968"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3664321"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3" name="Oval 212"/>
          <p:cNvSpPr/>
          <p:nvPr/>
        </p:nvSpPr>
        <p:spPr>
          <a:xfrm flipV="1">
            <a:off x="3674968"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70391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70391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71455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71455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71455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70391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71455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71455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7714557" y="321787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8117130" y="61046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8117130" y="57694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8127777" y="54178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8127777" y="50322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8127777" y="46693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8117130" y="431784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8127777" y="39436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8127777" y="35467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flipV="1">
            <a:off x="8127777" y="321151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23554" name="Object 2"/>
          <p:cNvGraphicFramePr>
            <a:graphicFrameLocks noChangeAspect="1"/>
          </p:cNvGraphicFramePr>
          <p:nvPr/>
        </p:nvGraphicFramePr>
        <p:xfrm>
          <a:off x="2962621" y="1519602"/>
          <a:ext cx="177800" cy="419100"/>
        </p:xfrm>
        <a:graphic>
          <a:graphicData uri="http://schemas.openxmlformats.org/presentationml/2006/ole">
            <p:oleObj spid="_x0000_s24578" name="Equation" r:id="rId3" imgW="177800" imgH="419100" progId="Equation.DSMT4">
              <p:embed/>
            </p:oleObj>
          </a:graphicData>
        </a:graphic>
      </p:graphicFrame>
      <p:sp>
        <p:nvSpPr>
          <p:cNvPr id="148" name="Rectangle 147"/>
          <p:cNvSpPr/>
          <p:nvPr/>
        </p:nvSpPr>
        <p:spPr>
          <a:xfrm>
            <a:off x="1053178" y="3891580"/>
            <a:ext cx="2786916" cy="2457668"/>
          </a:xfrm>
          <a:prstGeom prst="rect">
            <a:avLst/>
          </a:prstGeom>
          <a:solidFill>
            <a:srgbClr val="CCFFCC">
              <a:alpha val="63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Rectangle 149"/>
          <p:cNvSpPr/>
          <p:nvPr/>
        </p:nvSpPr>
        <p:spPr>
          <a:xfrm>
            <a:off x="5483688" y="3203222"/>
            <a:ext cx="2886660" cy="3090603"/>
          </a:xfrm>
          <a:prstGeom prst="rect">
            <a:avLst/>
          </a:prstGeom>
          <a:solidFill>
            <a:srgbClr val="CCFFCC">
              <a:alpha val="63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Rectangle 150"/>
          <p:cNvSpPr/>
          <p:nvPr/>
        </p:nvSpPr>
        <p:spPr>
          <a:xfrm>
            <a:off x="1053870" y="3899326"/>
            <a:ext cx="698730" cy="2449922"/>
          </a:xfrm>
          <a:prstGeom prst="rect">
            <a:avLst/>
          </a:prstGeom>
          <a:gradFill flip="none" rotWithShape="1">
            <a:gsLst>
              <a:gs pos="0">
                <a:schemeClr val="accent1">
                  <a:tint val="100000"/>
                  <a:shade val="100000"/>
                  <a:satMod val="130000"/>
                  <a:alpha val="28000"/>
                </a:schemeClr>
              </a:gs>
              <a:gs pos="100000">
                <a:schemeClr val="accent1">
                  <a:tint val="50000"/>
                  <a:shade val="100000"/>
                  <a:satMod val="350000"/>
                  <a:alpha val="28000"/>
                </a:schemeClr>
              </a:gs>
            </a:gsLst>
            <a:lin ang="16200000" scaled="0"/>
            <a:tileRect/>
          </a:gradFill>
          <a:ln>
            <a:solidFill>
              <a:schemeClr val="accent1">
                <a:shade val="95000"/>
                <a:satMod val="10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Rectangle 151"/>
          <p:cNvSpPr/>
          <p:nvPr/>
        </p:nvSpPr>
        <p:spPr>
          <a:xfrm>
            <a:off x="5483688" y="3203221"/>
            <a:ext cx="688512" cy="3090603"/>
          </a:xfrm>
          <a:prstGeom prst="rect">
            <a:avLst/>
          </a:prstGeom>
          <a:gradFill flip="none" rotWithShape="1">
            <a:gsLst>
              <a:gs pos="0">
                <a:schemeClr val="accent1">
                  <a:tint val="100000"/>
                  <a:shade val="100000"/>
                  <a:satMod val="130000"/>
                  <a:alpha val="28000"/>
                </a:schemeClr>
              </a:gs>
              <a:gs pos="100000">
                <a:schemeClr val="accent1">
                  <a:tint val="50000"/>
                  <a:shade val="100000"/>
                  <a:satMod val="350000"/>
                  <a:alpha val="28000"/>
                </a:schemeClr>
              </a:gs>
            </a:gsLst>
            <a:lin ang="16200000" scaled="0"/>
            <a:tileRect/>
          </a:gradFill>
          <a:ln>
            <a:solidFill>
              <a:schemeClr val="accent1">
                <a:shade val="95000"/>
                <a:satMod val="10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513046"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948952"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38485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8207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2566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513046"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948952"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38485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8207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2566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523693"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959599"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39550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8314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2673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523693"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959599"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39550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8314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2673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523693"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959599"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39550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83141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72673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513046"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948952"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38485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82076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72566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523693"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959599"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39550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8314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72673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523693"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959599"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39550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8314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72673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523693"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5959599"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39550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8314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72673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2" name="TextBox 161"/>
          <p:cNvSpPr txBox="1"/>
          <p:nvPr/>
        </p:nvSpPr>
        <p:spPr>
          <a:xfrm>
            <a:off x="50007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9944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0057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99940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500576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500576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500576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99940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5010741" y="3177052"/>
            <a:ext cx="317510" cy="307777"/>
          </a:xfrm>
          <a:prstGeom prst="rect">
            <a:avLst/>
          </a:prstGeom>
          <a:noFill/>
        </p:spPr>
        <p:txBody>
          <a:bodyPr wrap="square" rtlCol="0">
            <a:spAutoFit/>
          </a:bodyPr>
          <a:lstStyle/>
          <a:p>
            <a:r>
              <a:rPr lang="en-US" sz="1400" dirty="0"/>
              <a:t>9</a:t>
            </a:r>
          </a:p>
        </p:txBody>
      </p:sp>
      <p:sp>
        <p:nvSpPr>
          <p:cNvPr id="177" name="TextBox 176"/>
          <p:cNvSpPr txBox="1"/>
          <p:nvPr/>
        </p:nvSpPr>
        <p:spPr>
          <a:xfrm>
            <a:off x="3742101" y="6049217"/>
            <a:ext cx="544298" cy="307777"/>
          </a:xfrm>
          <a:prstGeom prst="rect">
            <a:avLst/>
          </a:prstGeom>
          <a:noFill/>
        </p:spPr>
        <p:txBody>
          <a:bodyPr wrap="square" rtlCol="0">
            <a:spAutoFit/>
          </a:bodyPr>
          <a:lstStyle/>
          <a:p>
            <a:r>
              <a:rPr lang="en-US" sz="1400" dirty="0"/>
              <a:t>6</a:t>
            </a:r>
          </a:p>
        </p:txBody>
      </p:sp>
      <p:sp>
        <p:nvSpPr>
          <p:cNvPr id="178" name="TextBox 177"/>
          <p:cNvSpPr txBox="1"/>
          <p:nvPr/>
        </p:nvSpPr>
        <p:spPr>
          <a:xfrm>
            <a:off x="3735741" y="5691317"/>
            <a:ext cx="544298" cy="307777"/>
          </a:xfrm>
          <a:prstGeom prst="rect">
            <a:avLst/>
          </a:prstGeom>
          <a:noFill/>
        </p:spPr>
        <p:txBody>
          <a:bodyPr wrap="square" rtlCol="0">
            <a:spAutoFit/>
          </a:bodyPr>
          <a:lstStyle/>
          <a:p>
            <a:r>
              <a:rPr lang="en-US" sz="1400" dirty="0" smtClean="0"/>
              <a:t>12</a:t>
            </a:r>
            <a:endParaRPr lang="en-US" sz="1400" dirty="0"/>
          </a:p>
        </p:txBody>
      </p:sp>
      <p:sp>
        <p:nvSpPr>
          <p:cNvPr id="179" name="TextBox 178"/>
          <p:cNvSpPr txBox="1"/>
          <p:nvPr/>
        </p:nvSpPr>
        <p:spPr>
          <a:xfrm>
            <a:off x="3747081" y="5372200"/>
            <a:ext cx="544298" cy="307777"/>
          </a:xfrm>
          <a:prstGeom prst="rect">
            <a:avLst/>
          </a:prstGeom>
          <a:noFill/>
        </p:spPr>
        <p:txBody>
          <a:bodyPr wrap="square" rtlCol="0">
            <a:spAutoFit/>
          </a:bodyPr>
          <a:lstStyle/>
          <a:p>
            <a:r>
              <a:rPr lang="en-US" sz="1400" dirty="0" smtClean="0"/>
              <a:t>18</a:t>
            </a:r>
            <a:endParaRPr lang="en-US" sz="1400" dirty="0"/>
          </a:p>
        </p:txBody>
      </p:sp>
      <p:sp>
        <p:nvSpPr>
          <p:cNvPr id="180" name="TextBox 179"/>
          <p:cNvSpPr txBox="1"/>
          <p:nvPr/>
        </p:nvSpPr>
        <p:spPr>
          <a:xfrm>
            <a:off x="3740726" y="4988204"/>
            <a:ext cx="544298" cy="307777"/>
          </a:xfrm>
          <a:prstGeom prst="rect">
            <a:avLst/>
          </a:prstGeom>
          <a:noFill/>
        </p:spPr>
        <p:txBody>
          <a:bodyPr wrap="square" rtlCol="0">
            <a:spAutoFit/>
          </a:bodyPr>
          <a:lstStyle/>
          <a:p>
            <a:r>
              <a:rPr lang="en-US" sz="1400" dirty="0" smtClean="0"/>
              <a:t>24</a:t>
            </a:r>
            <a:endParaRPr lang="en-US" sz="1400" dirty="0"/>
          </a:p>
        </p:txBody>
      </p:sp>
      <p:sp>
        <p:nvSpPr>
          <p:cNvPr id="181" name="TextBox 180"/>
          <p:cNvSpPr txBox="1"/>
          <p:nvPr/>
        </p:nvSpPr>
        <p:spPr>
          <a:xfrm>
            <a:off x="3747081" y="4623727"/>
            <a:ext cx="544298" cy="307777"/>
          </a:xfrm>
          <a:prstGeom prst="rect">
            <a:avLst/>
          </a:prstGeom>
          <a:noFill/>
        </p:spPr>
        <p:txBody>
          <a:bodyPr wrap="square" rtlCol="0">
            <a:spAutoFit/>
          </a:bodyPr>
          <a:lstStyle/>
          <a:p>
            <a:r>
              <a:rPr lang="en-US" sz="1400" dirty="0" smtClean="0"/>
              <a:t>30</a:t>
            </a:r>
            <a:endParaRPr lang="en-US" sz="1400" dirty="0"/>
          </a:p>
        </p:txBody>
      </p:sp>
      <p:sp>
        <p:nvSpPr>
          <p:cNvPr id="182" name="TextBox 181"/>
          <p:cNvSpPr txBox="1"/>
          <p:nvPr/>
        </p:nvSpPr>
        <p:spPr>
          <a:xfrm>
            <a:off x="3747081" y="4270590"/>
            <a:ext cx="544298" cy="307777"/>
          </a:xfrm>
          <a:prstGeom prst="rect">
            <a:avLst/>
          </a:prstGeom>
          <a:noFill/>
        </p:spPr>
        <p:txBody>
          <a:bodyPr wrap="square" rtlCol="0">
            <a:spAutoFit/>
          </a:bodyPr>
          <a:lstStyle/>
          <a:p>
            <a:r>
              <a:rPr lang="en-US" sz="1400" dirty="0" smtClean="0"/>
              <a:t>36</a:t>
            </a:r>
            <a:endParaRPr lang="en-US" sz="1400" dirty="0"/>
          </a:p>
        </p:txBody>
      </p:sp>
      <p:sp>
        <p:nvSpPr>
          <p:cNvPr id="185" name="TextBox 184"/>
          <p:cNvSpPr txBox="1"/>
          <p:nvPr/>
        </p:nvSpPr>
        <p:spPr>
          <a:xfrm>
            <a:off x="8154584" y="6041471"/>
            <a:ext cx="503935" cy="307777"/>
          </a:xfrm>
          <a:prstGeom prst="rect">
            <a:avLst/>
          </a:prstGeom>
          <a:noFill/>
        </p:spPr>
        <p:txBody>
          <a:bodyPr wrap="square" rtlCol="0">
            <a:spAutoFit/>
          </a:bodyPr>
          <a:lstStyle/>
          <a:p>
            <a:r>
              <a:rPr lang="en-US" sz="1400" dirty="0"/>
              <a:t>6</a:t>
            </a:r>
          </a:p>
        </p:txBody>
      </p:sp>
      <p:sp>
        <p:nvSpPr>
          <p:cNvPr id="186" name="TextBox 185"/>
          <p:cNvSpPr txBox="1"/>
          <p:nvPr/>
        </p:nvSpPr>
        <p:spPr>
          <a:xfrm>
            <a:off x="8148224" y="5706251"/>
            <a:ext cx="503935" cy="307777"/>
          </a:xfrm>
          <a:prstGeom prst="rect">
            <a:avLst/>
          </a:prstGeom>
          <a:noFill/>
        </p:spPr>
        <p:txBody>
          <a:bodyPr wrap="square" rtlCol="0">
            <a:spAutoFit/>
          </a:bodyPr>
          <a:lstStyle/>
          <a:p>
            <a:r>
              <a:rPr lang="en-US" sz="1400" dirty="0" smtClean="0"/>
              <a:t>12</a:t>
            </a:r>
            <a:endParaRPr lang="en-US" sz="1400" dirty="0"/>
          </a:p>
        </p:txBody>
      </p:sp>
      <p:sp>
        <p:nvSpPr>
          <p:cNvPr id="187" name="TextBox 186"/>
          <p:cNvSpPr txBox="1"/>
          <p:nvPr/>
        </p:nvSpPr>
        <p:spPr>
          <a:xfrm>
            <a:off x="8159564" y="5353114"/>
            <a:ext cx="503935" cy="307777"/>
          </a:xfrm>
          <a:prstGeom prst="rect">
            <a:avLst/>
          </a:prstGeom>
          <a:noFill/>
        </p:spPr>
        <p:txBody>
          <a:bodyPr wrap="square" rtlCol="0">
            <a:spAutoFit/>
          </a:bodyPr>
          <a:lstStyle/>
          <a:p>
            <a:r>
              <a:rPr lang="en-US" sz="1400" dirty="0" smtClean="0"/>
              <a:t>18</a:t>
            </a:r>
            <a:endParaRPr lang="en-US" sz="1400" dirty="0"/>
          </a:p>
        </p:txBody>
      </p:sp>
      <p:sp>
        <p:nvSpPr>
          <p:cNvPr id="188" name="TextBox 187"/>
          <p:cNvSpPr txBox="1"/>
          <p:nvPr/>
        </p:nvSpPr>
        <p:spPr>
          <a:xfrm>
            <a:off x="8153209" y="4957778"/>
            <a:ext cx="503935" cy="307777"/>
          </a:xfrm>
          <a:prstGeom prst="rect">
            <a:avLst/>
          </a:prstGeom>
          <a:noFill/>
        </p:spPr>
        <p:txBody>
          <a:bodyPr wrap="square" rtlCol="0">
            <a:spAutoFit/>
          </a:bodyPr>
          <a:lstStyle/>
          <a:p>
            <a:r>
              <a:rPr lang="en-US" sz="1400" dirty="0" smtClean="0"/>
              <a:t>24</a:t>
            </a:r>
            <a:endParaRPr lang="en-US" sz="1400" dirty="0"/>
          </a:p>
        </p:txBody>
      </p:sp>
      <p:sp>
        <p:nvSpPr>
          <p:cNvPr id="189" name="TextBox 188"/>
          <p:cNvSpPr txBox="1"/>
          <p:nvPr/>
        </p:nvSpPr>
        <p:spPr>
          <a:xfrm>
            <a:off x="8159564" y="4593301"/>
            <a:ext cx="503935" cy="307777"/>
          </a:xfrm>
          <a:prstGeom prst="rect">
            <a:avLst/>
          </a:prstGeom>
          <a:noFill/>
        </p:spPr>
        <p:txBody>
          <a:bodyPr wrap="square" rtlCol="0">
            <a:spAutoFit/>
          </a:bodyPr>
          <a:lstStyle/>
          <a:p>
            <a:r>
              <a:rPr lang="en-US" sz="1400" dirty="0" smtClean="0"/>
              <a:t>30</a:t>
            </a:r>
            <a:endParaRPr lang="en-US" sz="1400" dirty="0"/>
          </a:p>
        </p:txBody>
      </p:sp>
      <p:sp>
        <p:nvSpPr>
          <p:cNvPr id="190" name="TextBox 189"/>
          <p:cNvSpPr txBox="1"/>
          <p:nvPr/>
        </p:nvSpPr>
        <p:spPr>
          <a:xfrm>
            <a:off x="8159564" y="4240164"/>
            <a:ext cx="503935" cy="307777"/>
          </a:xfrm>
          <a:prstGeom prst="rect">
            <a:avLst/>
          </a:prstGeom>
          <a:noFill/>
        </p:spPr>
        <p:txBody>
          <a:bodyPr wrap="square" rtlCol="0">
            <a:spAutoFit/>
          </a:bodyPr>
          <a:lstStyle/>
          <a:p>
            <a:r>
              <a:rPr lang="en-US" sz="1400" dirty="0" smtClean="0"/>
              <a:t>36</a:t>
            </a:r>
            <a:endParaRPr lang="en-US" sz="1400" dirty="0"/>
          </a:p>
        </p:txBody>
      </p:sp>
      <p:sp>
        <p:nvSpPr>
          <p:cNvPr id="191" name="TextBox 190"/>
          <p:cNvSpPr txBox="1"/>
          <p:nvPr/>
        </p:nvSpPr>
        <p:spPr>
          <a:xfrm>
            <a:off x="8159564" y="3859049"/>
            <a:ext cx="503935" cy="307777"/>
          </a:xfrm>
          <a:prstGeom prst="rect">
            <a:avLst/>
          </a:prstGeom>
          <a:noFill/>
        </p:spPr>
        <p:txBody>
          <a:bodyPr wrap="square" rtlCol="0">
            <a:spAutoFit/>
          </a:bodyPr>
          <a:lstStyle/>
          <a:p>
            <a:r>
              <a:rPr lang="en-US" sz="1400" dirty="0" smtClean="0"/>
              <a:t>42</a:t>
            </a:r>
            <a:endParaRPr lang="en-US" sz="1400" dirty="0"/>
          </a:p>
        </p:txBody>
      </p:sp>
      <p:sp>
        <p:nvSpPr>
          <p:cNvPr id="192" name="TextBox 191"/>
          <p:cNvSpPr txBox="1"/>
          <p:nvPr/>
        </p:nvSpPr>
        <p:spPr>
          <a:xfrm>
            <a:off x="8153204" y="3478469"/>
            <a:ext cx="503935" cy="307777"/>
          </a:xfrm>
          <a:prstGeom prst="rect">
            <a:avLst/>
          </a:prstGeom>
          <a:noFill/>
        </p:spPr>
        <p:txBody>
          <a:bodyPr wrap="square" rtlCol="0">
            <a:spAutoFit/>
          </a:bodyPr>
          <a:lstStyle/>
          <a:p>
            <a:r>
              <a:rPr lang="en-US" sz="1400" dirty="0" smtClean="0"/>
              <a:t>48</a:t>
            </a:r>
            <a:endParaRPr lang="en-US" sz="1400" dirty="0"/>
          </a:p>
        </p:txBody>
      </p:sp>
      <p:sp>
        <p:nvSpPr>
          <p:cNvPr id="193" name="TextBox 192"/>
          <p:cNvSpPr txBox="1"/>
          <p:nvPr/>
        </p:nvSpPr>
        <p:spPr>
          <a:xfrm>
            <a:off x="8164544" y="3125332"/>
            <a:ext cx="503935" cy="307777"/>
          </a:xfrm>
          <a:prstGeom prst="rect">
            <a:avLst/>
          </a:prstGeom>
          <a:noFill/>
        </p:spPr>
        <p:txBody>
          <a:bodyPr wrap="square" rtlCol="0">
            <a:spAutoFit/>
          </a:bodyPr>
          <a:lstStyle/>
          <a:p>
            <a:r>
              <a:rPr lang="en-US" sz="1400" dirty="0" smtClean="0"/>
              <a:t>54</a:t>
            </a:r>
            <a:endParaRPr lang="en-US" sz="1400" dirty="0"/>
          </a:p>
        </p:txBody>
      </p:sp>
      <p:sp>
        <p:nvSpPr>
          <p:cNvPr id="200" name="TextBox 199"/>
          <p:cNvSpPr txBox="1"/>
          <p:nvPr/>
        </p:nvSpPr>
        <p:spPr>
          <a:xfrm>
            <a:off x="583305" y="669470"/>
            <a:ext cx="3873172" cy="3416320"/>
          </a:xfrm>
          <a:prstGeom prst="rect">
            <a:avLst/>
          </a:prstGeom>
          <a:noFill/>
        </p:spPr>
        <p:txBody>
          <a:bodyPr wrap="square" rtlCol="0">
            <a:spAutoFit/>
          </a:bodyPr>
          <a:lstStyle/>
          <a:p>
            <a:r>
              <a:rPr lang="en-US" dirty="0" smtClean="0"/>
              <a:t>Linda has 36 and </a:t>
            </a:r>
            <a:r>
              <a:rPr lang="en-US" dirty="0" err="1" smtClean="0"/>
              <a:t>Alishka</a:t>
            </a:r>
            <a:r>
              <a:rPr lang="en-US" dirty="0" smtClean="0"/>
              <a:t> has 60.</a:t>
            </a:r>
          </a:p>
          <a:p>
            <a:endParaRPr lang="en-US" dirty="0" smtClean="0"/>
          </a:p>
          <a:p>
            <a:r>
              <a:rPr lang="en-US" dirty="0" smtClean="0"/>
              <a:t>Linda gives away 18.</a:t>
            </a:r>
          </a:p>
          <a:p>
            <a:r>
              <a:rPr lang="en-US" dirty="0" err="1" smtClean="0"/>
              <a:t>Aliska</a:t>
            </a:r>
            <a:r>
              <a:rPr lang="en-US" dirty="0" smtClean="0"/>
              <a:t> gives away 36.</a:t>
            </a:r>
          </a:p>
          <a:p>
            <a:endParaRPr lang="en-US" dirty="0" smtClean="0"/>
          </a:p>
          <a:p>
            <a:r>
              <a:rPr lang="en-US" dirty="0" smtClean="0"/>
              <a:t>Who is the most generous?</a:t>
            </a:r>
          </a:p>
          <a:p>
            <a:r>
              <a:rPr lang="en-US" dirty="0" smtClean="0"/>
              <a:t>Why?</a:t>
            </a:r>
          </a:p>
          <a:p>
            <a:r>
              <a:rPr lang="en-US" dirty="0" smtClean="0"/>
              <a:t>Use </a:t>
            </a:r>
            <a:r>
              <a:rPr lang="en-US" dirty="0" err="1" smtClean="0"/>
              <a:t>colour</a:t>
            </a:r>
            <a:r>
              <a:rPr lang="en-US" dirty="0" smtClean="0"/>
              <a:t> to display your thinking.</a:t>
            </a:r>
          </a:p>
          <a:p>
            <a:endParaRPr lang="en-US" dirty="0" smtClean="0"/>
          </a:p>
          <a:p>
            <a:r>
              <a:rPr lang="en-US" dirty="0" smtClean="0"/>
              <a:t>Give at least two different, but correct, reasons.</a:t>
            </a:r>
          </a:p>
          <a:p>
            <a:endParaRPr lang="en-US" dirty="0"/>
          </a:p>
        </p:txBody>
      </p:sp>
      <p:sp>
        <p:nvSpPr>
          <p:cNvPr id="184" name="Oval 183"/>
          <p:cNvSpPr/>
          <p:nvPr/>
        </p:nvSpPr>
        <p:spPr>
          <a:xfrm flipV="1">
            <a:off x="323339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324473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324404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324404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3244042"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3233395"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70391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70391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71455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71455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71455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70391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71455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71455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7714557" y="321787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5518713" y="28824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5954619" y="28824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6390525" y="28824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6826431" y="28824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flipV="1">
            <a:off x="7262337" y="28824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TextBox 151"/>
          <p:cNvSpPr txBox="1"/>
          <p:nvPr/>
        </p:nvSpPr>
        <p:spPr>
          <a:xfrm>
            <a:off x="4989446" y="2835255"/>
            <a:ext cx="503925" cy="307777"/>
          </a:xfrm>
          <a:prstGeom prst="rect">
            <a:avLst/>
          </a:prstGeom>
          <a:noFill/>
        </p:spPr>
        <p:txBody>
          <a:bodyPr wrap="square" rtlCol="0">
            <a:spAutoFit/>
          </a:bodyPr>
          <a:lstStyle/>
          <a:p>
            <a:r>
              <a:rPr lang="en-US" sz="1400" dirty="0" smtClean="0"/>
              <a:t>10</a:t>
            </a:r>
            <a:endParaRPr lang="en-US" sz="1400" dirty="0"/>
          </a:p>
        </p:txBody>
      </p:sp>
      <p:sp>
        <p:nvSpPr>
          <p:cNvPr id="153" name="TextBox 152"/>
          <p:cNvSpPr txBox="1"/>
          <p:nvPr/>
        </p:nvSpPr>
        <p:spPr>
          <a:xfrm>
            <a:off x="8159564" y="2783535"/>
            <a:ext cx="503935" cy="307777"/>
          </a:xfrm>
          <a:prstGeom prst="rect">
            <a:avLst/>
          </a:prstGeom>
          <a:noFill/>
        </p:spPr>
        <p:txBody>
          <a:bodyPr wrap="square" rtlCol="0">
            <a:spAutoFit/>
          </a:bodyPr>
          <a:lstStyle/>
          <a:p>
            <a:r>
              <a:rPr lang="en-US" sz="1400" dirty="0" smtClean="0"/>
              <a:t>60</a:t>
            </a:r>
            <a:endParaRPr lang="en-US" sz="1400" dirty="0"/>
          </a:p>
        </p:txBody>
      </p:sp>
      <p:sp>
        <p:nvSpPr>
          <p:cNvPr id="154" name="Oval 153"/>
          <p:cNvSpPr/>
          <p:nvPr/>
        </p:nvSpPr>
        <p:spPr>
          <a:xfrm flipV="1">
            <a:off x="7709577" y="287607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513046"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948952"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384858"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820764"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2566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513046"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948952"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384858"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820764"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2566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523693"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959599"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395505"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831411"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2673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523693"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959599"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395505"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831411"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2673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523693"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959599"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395505"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831411"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72673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513046"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948952"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384858"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820764"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72566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523693"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959599"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395505"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8314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72673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523693"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959599"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395505"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8314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72673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523693"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5959599"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395505"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8314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72673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2" name="TextBox 161"/>
          <p:cNvSpPr txBox="1"/>
          <p:nvPr/>
        </p:nvSpPr>
        <p:spPr>
          <a:xfrm>
            <a:off x="50007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9944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0057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99940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500576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500576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500576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99940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5010741" y="3177052"/>
            <a:ext cx="317510" cy="307777"/>
          </a:xfrm>
          <a:prstGeom prst="rect">
            <a:avLst/>
          </a:prstGeom>
          <a:noFill/>
        </p:spPr>
        <p:txBody>
          <a:bodyPr wrap="square" rtlCol="0">
            <a:spAutoFit/>
          </a:bodyPr>
          <a:lstStyle/>
          <a:p>
            <a:r>
              <a:rPr lang="en-US" sz="1400" dirty="0"/>
              <a:t>9</a:t>
            </a:r>
          </a:p>
        </p:txBody>
      </p:sp>
      <p:sp>
        <p:nvSpPr>
          <p:cNvPr id="177" name="TextBox 176"/>
          <p:cNvSpPr txBox="1"/>
          <p:nvPr/>
        </p:nvSpPr>
        <p:spPr>
          <a:xfrm>
            <a:off x="3742101" y="6049217"/>
            <a:ext cx="544298" cy="307777"/>
          </a:xfrm>
          <a:prstGeom prst="rect">
            <a:avLst/>
          </a:prstGeom>
          <a:noFill/>
        </p:spPr>
        <p:txBody>
          <a:bodyPr wrap="square" rtlCol="0">
            <a:spAutoFit/>
          </a:bodyPr>
          <a:lstStyle/>
          <a:p>
            <a:r>
              <a:rPr lang="en-US" sz="1400" dirty="0"/>
              <a:t>6</a:t>
            </a:r>
          </a:p>
        </p:txBody>
      </p:sp>
      <p:sp>
        <p:nvSpPr>
          <p:cNvPr id="178" name="TextBox 177"/>
          <p:cNvSpPr txBox="1"/>
          <p:nvPr/>
        </p:nvSpPr>
        <p:spPr>
          <a:xfrm>
            <a:off x="3735741" y="5691317"/>
            <a:ext cx="544298" cy="307777"/>
          </a:xfrm>
          <a:prstGeom prst="rect">
            <a:avLst/>
          </a:prstGeom>
          <a:noFill/>
        </p:spPr>
        <p:txBody>
          <a:bodyPr wrap="square" rtlCol="0">
            <a:spAutoFit/>
          </a:bodyPr>
          <a:lstStyle/>
          <a:p>
            <a:r>
              <a:rPr lang="en-US" sz="1400" dirty="0" smtClean="0"/>
              <a:t>12</a:t>
            </a:r>
            <a:endParaRPr lang="en-US" sz="1400" dirty="0"/>
          </a:p>
        </p:txBody>
      </p:sp>
      <p:sp>
        <p:nvSpPr>
          <p:cNvPr id="179" name="TextBox 178"/>
          <p:cNvSpPr txBox="1"/>
          <p:nvPr/>
        </p:nvSpPr>
        <p:spPr>
          <a:xfrm>
            <a:off x="3747081" y="5372200"/>
            <a:ext cx="544298" cy="307777"/>
          </a:xfrm>
          <a:prstGeom prst="rect">
            <a:avLst/>
          </a:prstGeom>
          <a:noFill/>
        </p:spPr>
        <p:txBody>
          <a:bodyPr wrap="square" rtlCol="0">
            <a:spAutoFit/>
          </a:bodyPr>
          <a:lstStyle/>
          <a:p>
            <a:r>
              <a:rPr lang="en-US" sz="1400" dirty="0" smtClean="0"/>
              <a:t>18</a:t>
            </a:r>
            <a:endParaRPr lang="en-US" sz="1400" dirty="0"/>
          </a:p>
        </p:txBody>
      </p:sp>
      <p:sp>
        <p:nvSpPr>
          <p:cNvPr id="180" name="TextBox 179"/>
          <p:cNvSpPr txBox="1"/>
          <p:nvPr/>
        </p:nvSpPr>
        <p:spPr>
          <a:xfrm>
            <a:off x="3740726" y="4988204"/>
            <a:ext cx="544298" cy="307777"/>
          </a:xfrm>
          <a:prstGeom prst="rect">
            <a:avLst/>
          </a:prstGeom>
          <a:noFill/>
        </p:spPr>
        <p:txBody>
          <a:bodyPr wrap="square" rtlCol="0">
            <a:spAutoFit/>
          </a:bodyPr>
          <a:lstStyle/>
          <a:p>
            <a:r>
              <a:rPr lang="en-US" sz="1400" dirty="0" smtClean="0"/>
              <a:t>24</a:t>
            </a:r>
            <a:endParaRPr lang="en-US" sz="1400" dirty="0"/>
          </a:p>
        </p:txBody>
      </p:sp>
      <p:sp>
        <p:nvSpPr>
          <p:cNvPr id="181" name="TextBox 180"/>
          <p:cNvSpPr txBox="1"/>
          <p:nvPr/>
        </p:nvSpPr>
        <p:spPr>
          <a:xfrm>
            <a:off x="3747081" y="4623727"/>
            <a:ext cx="544298" cy="307777"/>
          </a:xfrm>
          <a:prstGeom prst="rect">
            <a:avLst/>
          </a:prstGeom>
          <a:noFill/>
        </p:spPr>
        <p:txBody>
          <a:bodyPr wrap="square" rtlCol="0">
            <a:spAutoFit/>
          </a:bodyPr>
          <a:lstStyle/>
          <a:p>
            <a:r>
              <a:rPr lang="en-US" sz="1400" dirty="0" smtClean="0"/>
              <a:t>30</a:t>
            </a:r>
            <a:endParaRPr lang="en-US" sz="1400" dirty="0"/>
          </a:p>
        </p:txBody>
      </p:sp>
      <p:sp>
        <p:nvSpPr>
          <p:cNvPr id="182" name="TextBox 181"/>
          <p:cNvSpPr txBox="1"/>
          <p:nvPr/>
        </p:nvSpPr>
        <p:spPr>
          <a:xfrm>
            <a:off x="3747081" y="4270590"/>
            <a:ext cx="544298" cy="307777"/>
          </a:xfrm>
          <a:prstGeom prst="rect">
            <a:avLst/>
          </a:prstGeom>
          <a:noFill/>
        </p:spPr>
        <p:txBody>
          <a:bodyPr wrap="square" rtlCol="0">
            <a:spAutoFit/>
          </a:bodyPr>
          <a:lstStyle/>
          <a:p>
            <a:r>
              <a:rPr lang="en-US" sz="1400" dirty="0" smtClean="0"/>
              <a:t>36</a:t>
            </a:r>
            <a:endParaRPr lang="en-US" sz="1400" dirty="0"/>
          </a:p>
        </p:txBody>
      </p:sp>
      <p:sp>
        <p:nvSpPr>
          <p:cNvPr id="185" name="TextBox 184"/>
          <p:cNvSpPr txBox="1"/>
          <p:nvPr/>
        </p:nvSpPr>
        <p:spPr>
          <a:xfrm>
            <a:off x="8154584" y="6041471"/>
            <a:ext cx="503935" cy="307777"/>
          </a:xfrm>
          <a:prstGeom prst="rect">
            <a:avLst/>
          </a:prstGeom>
          <a:noFill/>
        </p:spPr>
        <p:txBody>
          <a:bodyPr wrap="square" rtlCol="0">
            <a:spAutoFit/>
          </a:bodyPr>
          <a:lstStyle/>
          <a:p>
            <a:r>
              <a:rPr lang="en-US" sz="1400" dirty="0"/>
              <a:t>6</a:t>
            </a:r>
          </a:p>
        </p:txBody>
      </p:sp>
      <p:sp>
        <p:nvSpPr>
          <p:cNvPr id="186" name="TextBox 185"/>
          <p:cNvSpPr txBox="1"/>
          <p:nvPr/>
        </p:nvSpPr>
        <p:spPr>
          <a:xfrm>
            <a:off x="8148224" y="5706251"/>
            <a:ext cx="503935" cy="307777"/>
          </a:xfrm>
          <a:prstGeom prst="rect">
            <a:avLst/>
          </a:prstGeom>
          <a:noFill/>
        </p:spPr>
        <p:txBody>
          <a:bodyPr wrap="square" rtlCol="0">
            <a:spAutoFit/>
          </a:bodyPr>
          <a:lstStyle/>
          <a:p>
            <a:r>
              <a:rPr lang="en-US" sz="1400" dirty="0" smtClean="0"/>
              <a:t>12</a:t>
            </a:r>
            <a:endParaRPr lang="en-US" sz="1400" dirty="0"/>
          </a:p>
        </p:txBody>
      </p:sp>
      <p:sp>
        <p:nvSpPr>
          <p:cNvPr id="187" name="TextBox 186"/>
          <p:cNvSpPr txBox="1"/>
          <p:nvPr/>
        </p:nvSpPr>
        <p:spPr>
          <a:xfrm>
            <a:off x="8159564" y="5353114"/>
            <a:ext cx="503935" cy="307777"/>
          </a:xfrm>
          <a:prstGeom prst="rect">
            <a:avLst/>
          </a:prstGeom>
          <a:noFill/>
        </p:spPr>
        <p:txBody>
          <a:bodyPr wrap="square" rtlCol="0">
            <a:spAutoFit/>
          </a:bodyPr>
          <a:lstStyle/>
          <a:p>
            <a:r>
              <a:rPr lang="en-US" sz="1400" dirty="0" smtClean="0"/>
              <a:t>18</a:t>
            </a:r>
            <a:endParaRPr lang="en-US" sz="1400" dirty="0"/>
          </a:p>
        </p:txBody>
      </p:sp>
      <p:sp>
        <p:nvSpPr>
          <p:cNvPr id="188" name="TextBox 187"/>
          <p:cNvSpPr txBox="1"/>
          <p:nvPr/>
        </p:nvSpPr>
        <p:spPr>
          <a:xfrm>
            <a:off x="8153209" y="4957778"/>
            <a:ext cx="503935" cy="307777"/>
          </a:xfrm>
          <a:prstGeom prst="rect">
            <a:avLst/>
          </a:prstGeom>
          <a:noFill/>
        </p:spPr>
        <p:txBody>
          <a:bodyPr wrap="square" rtlCol="0">
            <a:spAutoFit/>
          </a:bodyPr>
          <a:lstStyle/>
          <a:p>
            <a:r>
              <a:rPr lang="en-US" sz="1400" dirty="0" smtClean="0"/>
              <a:t>24</a:t>
            </a:r>
            <a:endParaRPr lang="en-US" sz="1400" dirty="0"/>
          </a:p>
        </p:txBody>
      </p:sp>
      <p:sp>
        <p:nvSpPr>
          <p:cNvPr id="189" name="TextBox 188"/>
          <p:cNvSpPr txBox="1"/>
          <p:nvPr/>
        </p:nvSpPr>
        <p:spPr>
          <a:xfrm>
            <a:off x="8159564" y="4593301"/>
            <a:ext cx="503935" cy="307777"/>
          </a:xfrm>
          <a:prstGeom prst="rect">
            <a:avLst/>
          </a:prstGeom>
          <a:noFill/>
        </p:spPr>
        <p:txBody>
          <a:bodyPr wrap="square" rtlCol="0">
            <a:spAutoFit/>
          </a:bodyPr>
          <a:lstStyle/>
          <a:p>
            <a:r>
              <a:rPr lang="en-US" sz="1400" dirty="0" smtClean="0"/>
              <a:t>30</a:t>
            </a:r>
            <a:endParaRPr lang="en-US" sz="1400" dirty="0"/>
          </a:p>
        </p:txBody>
      </p:sp>
      <p:sp>
        <p:nvSpPr>
          <p:cNvPr id="190" name="TextBox 189"/>
          <p:cNvSpPr txBox="1"/>
          <p:nvPr/>
        </p:nvSpPr>
        <p:spPr>
          <a:xfrm>
            <a:off x="8159564" y="4240164"/>
            <a:ext cx="503935" cy="307777"/>
          </a:xfrm>
          <a:prstGeom prst="rect">
            <a:avLst/>
          </a:prstGeom>
          <a:noFill/>
        </p:spPr>
        <p:txBody>
          <a:bodyPr wrap="square" rtlCol="0">
            <a:spAutoFit/>
          </a:bodyPr>
          <a:lstStyle/>
          <a:p>
            <a:r>
              <a:rPr lang="en-US" sz="1400" dirty="0" smtClean="0"/>
              <a:t>36</a:t>
            </a:r>
            <a:endParaRPr lang="en-US" sz="1400" dirty="0"/>
          </a:p>
        </p:txBody>
      </p:sp>
      <p:sp>
        <p:nvSpPr>
          <p:cNvPr id="191" name="TextBox 190"/>
          <p:cNvSpPr txBox="1"/>
          <p:nvPr/>
        </p:nvSpPr>
        <p:spPr>
          <a:xfrm>
            <a:off x="8159564" y="3859049"/>
            <a:ext cx="503935" cy="307777"/>
          </a:xfrm>
          <a:prstGeom prst="rect">
            <a:avLst/>
          </a:prstGeom>
          <a:noFill/>
        </p:spPr>
        <p:txBody>
          <a:bodyPr wrap="square" rtlCol="0">
            <a:spAutoFit/>
          </a:bodyPr>
          <a:lstStyle/>
          <a:p>
            <a:r>
              <a:rPr lang="en-US" sz="1400" dirty="0" smtClean="0"/>
              <a:t>42</a:t>
            </a:r>
            <a:endParaRPr lang="en-US" sz="1400" dirty="0"/>
          </a:p>
        </p:txBody>
      </p:sp>
      <p:sp>
        <p:nvSpPr>
          <p:cNvPr id="192" name="TextBox 191"/>
          <p:cNvSpPr txBox="1"/>
          <p:nvPr/>
        </p:nvSpPr>
        <p:spPr>
          <a:xfrm>
            <a:off x="8153204" y="3478469"/>
            <a:ext cx="503935" cy="307777"/>
          </a:xfrm>
          <a:prstGeom prst="rect">
            <a:avLst/>
          </a:prstGeom>
          <a:noFill/>
        </p:spPr>
        <p:txBody>
          <a:bodyPr wrap="square" rtlCol="0">
            <a:spAutoFit/>
          </a:bodyPr>
          <a:lstStyle/>
          <a:p>
            <a:r>
              <a:rPr lang="en-US" sz="1400" dirty="0" smtClean="0"/>
              <a:t>48</a:t>
            </a:r>
            <a:endParaRPr lang="en-US" sz="1400" dirty="0"/>
          </a:p>
        </p:txBody>
      </p:sp>
      <p:sp>
        <p:nvSpPr>
          <p:cNvPr id="193" name="TextBox 192"/>
          <p:cNvSpPr txBox="1"/>
          <p:nvPr/>
        </p:nvSpPr>
        <p:spPr>
          <a:xfrm>
            <a:off x="8164544" y="3125332"/>
            <a:ext cx="503935" cy="307777"/>
          </a:xfrm>
          <a:prstGeom prst="rect">
            <a:avLst/>
          </a:prstGeom>
          <a:noFill/>
        </p:spPr>
        <p:txBody>
          <a:bodyPr wrap="square" rtlCol="0">
            <a:spAutoFit/>
          </a:bodyPr>
          <a:lstStyle/>
          <a:p>
            <a:r>
              <a:rPr lang="en-US" sz="1400" dirty="0" smtClean="0"/>
              <a:t>54</a:t>
            </a:r>
            <a:endParaRPr lang="en-US" sz="1400" dirty="0"/>
          </a:p>
        </p:txBody>
      </p:sp>
      <p:sp>
        <p:nvSpPr>
          <p:cNvPr id="200" name="TextBox 199"/>
          <p:cNvSpPr txBox="1"/>
          <p:nvPr/>
        </p:nvSpPr>
        <p:spPr>
          <a:xfrm>
            <a:off x="583305" y="669470"/>
            <a:ext cx="3873172" cy="3416320"/>
          </a:xfrm>
          <a:prstGeom prst="rect">
            <a:avLst/>
          </a:prstGeom>
          <a:noFill/>
        </p:spPr>
        <p:txBody>
          <a:bodyPr wrap="square" rtlCol="0">
            <a:spAutoFit/>
          </a:bodyPr>
          <a:lstStyle/>
          <a:p>
            <a:r>
              <a:rPr lang="en-US" dirty="0" smtClean="0"/>
              <a:t>Linda has 36 and </a:t>
            </a:r>
            <a:r>
              <a:rPr lang="en-US" dirty="0" err="1" smtClean="0"/>
              <a:t>Alishka</a:t>
            </a:r>
            <a:r>
              <a:rPr lang="en-US" dirty="0" smtClean="0"/>
              <a:t> has 60.</a:t>
            </a:r>
          </a:p>
          <a:p>
            <a:endParaRPr lang="en-US" dirty="0" smtClean="0"/>
          </a:p>
          <a:p>
            <a:r>
              <a:rPr lang="en-US" dirty="0" smtClean="0"/>
              <a:t>Linda gives away 18.</a:t>
            </a:r>
          </a:p>
          <a:p>
            <a:r>
              <a:rPr lang="en-US" dirty="0" err="1" smtClean="0"/>
              <a:t>Aliska</a:t>
            </a:r>
            <a:r>
              <a:rPr lang="en-US" dirty="0" smtClean="0"/>
              <a:t> gives away 36.</a:t>
            </a:r>
          </a:p>
          <a:p>
            <a:endParaRPr lang="en-US" dirty="0" smtClean="0"/>
          </a:p>
          <a:p>
            <a:r>
              <a:rPr lang="en-US" dirty="0" smtClean="0"/>
              <a:t>Who is the most generous?</a:t>
            </a:r>
          </a:p>
          <a:p>
            <a:r>
              <a:rPr lang="en-US" dirty="0" smtClean="0"/>
              <a:t>Why?</a:t>
            </a:r>
          </a:p>
          <a:p>
            <a:r>
              <a:rPr lang="en-US" dirty="0" smtClean="0"/>
              <a:t>Use </a:t>
            </a:r>
            <a:r>
              <a:rPr lang="en-US" dirty="0" err="1" smtClean="0"/>
              <a:t>colour</a:t>
            </a:r>
            <a:r>
              <a:rPr lang="en-US" dirty="0" smtClean="0"/>
              <a:t> to display your thinking.</a:t>
            </a:r>
          </a:p>
          <a:p>
            <a:endParaRPr lang="en-US" dirty="0" smtClean="0"/>
          </a:p>
          <a:p>
            <a:r>
              <a:rPr lang="en-US" dirty="0" smtClean="0"/>
              <a:t>Give at least two different, but correct, reasons.</a:t>
            </a:r>
          </a:p>
          <a:p>
            <a:endParaRPr lang="en-US" dirty="0"/>
          </a:p>
        </p:txBody>
      </p:sp>
      <p:sp>
        <p:nvSpPr>
          <p:cNvPr id="184" name="Oval 183"/>
          <p:cNvSpPr/>
          <p:nvPr/>
        </p:nvSpPr>
        <p:spPr>
          <a:xfrm flipV="1">
            <a:off x="323339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324473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324404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324404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3244042"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3233395"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70391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70391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71455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71455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71455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70391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71455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71455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7714557" y="321787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5518713" y="2882434"/>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5954619" y="2882434"/>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6390525" y="2882434"/>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6826431" y="28824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flipV="1">
            <a:off x="7262337" y="28824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TextBox 151"/>
          <p:cNvSpPr txBox="1"/>
          <p:nvPr/>
        </p:nvSpPr>
        <p:spPr>
          <a:xfrm>
            <a:off x="4989446" y="2835255"/>
            <a:ext cx="503925" cy="307777"/>
          </a:xfrm>
          <a:prstGeom prst="rect">
            <a:avLst/>
          </a:prstGeom>
          <a:noFill/>
        </p:spPr>
        <p:txBody>
          <a:bodyPr wrap="square" rtlCol="0">
            <a:spAutoFit/>
          </a:bodyPr>
          <a:lstStyle/>
          <a:p>
            <a:r>
              <a:rPr lang="en-US" sz="1400" dirty="0" smtClean="0"/>
              <a:t>10</a:t>
            </a:r>
            <a:endParaRPr lang="en-US" sz="1400" dirty="0"/>
          </a:p>
        </p:txBody>
      </p:sp>
      <p:sp>
        <p:nvSpPr>
          <p:cNvPr id="153" name="TextBox 152"/>
          <p:cNvSpPr txBox="1"/>
          <p:nvPr/>
        </p:nvSpPr>
        <p:spPr>
          <a:xfrm>
            <a:off x="8159564" y="2783535"/>
            <a:ext cx="503935" cy="307777"/>
          </a:xfrm>
          <a:prstGeom prst="rect">
            <a:avLst/>
          </a:prstGeom>
          <a:noFill/>
        </p:spPr>
        <p:txBody>
          <a:bodyPr wrap="square" rtlCol="0">
            <a:spAutoFit/>
          </a:bodyPr>
          <a:lstStyle/>
          <a:p>
            <a:r>
              <a:rPr lang="en-US" sz="1400" dirty="0" smtClean="0"/>
              <a:t>60</a:t>
            </a:r>
            <a:endParaRPr lang="en-US" sz="1400" dirty="0"/>
          </a:p>
        </p:txBody>
      </p:sp>
      <p:sp>
        <p:nvSpPr>
          <p:cNvPr id="154" name="Oval 153"/>
          <p:cNvSpPr/>
          <p:nvPr/>
        </p:nvSpPr>
        <p:spPr>
          <a:xfrm flipV="1">
            <a:off x="7709577" y="287607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513046"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948952"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38485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8207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2566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513046"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948952"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38485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8207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2566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523693"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959599"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39550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8314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2673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523693"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959599"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39550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8314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2673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2" name="TextBox 161"/>
          <p:cNvSpPr txBox="1"/>
          <p:nvPr/>
        </p:nvSpPr>
        <p:spPr>
          <a:xfrm>
            <a:off x="50007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9944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0057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999406" y="4986818"/>
            <a:ext cx="317510" cy="307777"/>
          </a:xfrm>
          <a:prstGeom prst="rect">
            <a:avLst/>
          </a:prstGeom>
          <a:noFill/>
        </p:spPr>
        <p:txBody>
          <a:bodyPr wrap="square" rtlCol="0">
            <a:spAutoFit/>
          </a:bodyPr>
          <a:lstStyle/>
          <a:p>
            <a:r>
              <a:rPr lang="en-US" sz="1400" dirty="0"/>
              <a:t>4</a:t>
            </a:r>
          </a:p>
        </p:txBody>
      </p:sp>
      <p:sp>
        <p:nvSpPr>
          <p:cNvPr id="177" name="TextBox 176"/>
          <p:cNvSpPr txBox="1"/>
          <p:nvPr/>
        </p:nvSpPr>
        <p:spPr>
          <a:xfrm>
            <a:off x="3742101" y="6049217"/>
            <a:ext cx="544298" cy="307777"/>
          </a:xfrm>
          <a:prstGeom prst="rect">
            <a:avLst/>
          </a:prstGeom>
          <a:noFill/>
        </p:spPr>
        <p:txBody>
          <a:bodyPr wrap="square" rtlCol="0">
            <a:spAutoFit/>
          </a:bodyPr>
          <a:lstStyle/>
          <a:p>
            <a:r>
              <a:rPr lang="en-US" sz="1400" dirty="0"/>
              <a:t>6</a:t>
            </a:r>
          </a:p>
        </p:txBody>
      </p:sp>
      <p:sp>
        <p:nvSpPr>
          <p:cNvPr id="178" name="TextBox 177"/>
          <p:cNvSpPr txBox="1"/>
          <p:nvPr/>
        </p:nvSpPr>
        <p:spPr>
          <a:xfrm>
            <a:off x="3735741" y="5691317"/>
            <a:ext cx="544298" cy="307777"/>
          </a:xfrm>
          <a:prstGeom prst="rect">
            <a:avLst/>
          </a:prstGeom>
          <a:noFill/>
        </p:spPr>
        <p:txBody>
          <a:bodyPr wrap="square" rtlCol="0">
            <a:spAutoFit/>
          </a:bodyPr>
          <a:lstStyle/>
          <a:p>
            <a:r>
              <a:rPr lang="en-US" sz="1400" dirty="0" smtClean="0"/>
              <a:t>12</a:t>
            </a:r>
            <a:endParaRPr lang="en-US" sz="1400" dirty="0"/>
          </a:p>
        </p:txBody>
      </p:sp>
      <p:sp>
        <p:nvSpPr>
          <p:cNvPr id="179" name="TextBox 178"/>
          <p:cNvSpPr txBox="1"/>
          <p:nvPr/>
        </p:nvSpPr>
        <p:spPr>
          <a:xfrm>
            <a:off x="3747081" y="5372200"/>
            <a:ext cx="544298" cy="307777"/>
          </a:xfrm>
          <a:prstGeom prst="rect">
            <a:avLst/>
          </a:prstGeom>
          <a:noFill/>
        </p:spPr>
        <p:txBody>
          <a:bodyPr wrap="square" rtlCol="0">
            <a:spAutoFit/>
          </a:bodyPr>
          <a:lstStyle/>
          <a:p>
            <a:r>
              <a:rPr lang="en-US" sz="1400" dirty="0" smtClean="0"/>
              <a:t>18</a:t>
            </a:r>
            <a:endParaRPr lang="en-US" sz="1400" dirty="0"/>
          </a:p>
        </p:txBody>
      </p:sp>
      <p:sp>
        <p:nvSpPr>
          <p:cNvPr id="180" name="TextBox 179"/>
          <p:cNvSpPr txBox="1"/>
          <p:nvPr/>
        </p:nvSpPr>
        <p:spPr>
          <a:xfrm>
            <a:off x="3740726" y="4988204"/>
            <a:ext cx="544298" cy="307777"/>
          </a:xfrm>
          <a:prstGeom prst="rect">
            <a:avLst/>
          </a:prstGeom>
          <a:noFill/>
        </p:spPr>
        <p:txBody>
          <a:bodyPr wrap="square" rtlCol="0">
            <a:spAutoFit/>
          </a:bodyPr>
          <a:lstStyle/>
          <a:p>
            <a:r>
              <a:rPr lang="en-US" sz="1400" dirty="0" smtClean="0"/>
              <a:t>24</a:t>
            </a:r>
            <a:endParaRPr lang="en-US" sz="1400" dirty="0"/>
          </a:p>
        </p:txBody>
      </p:sp>
      <p:sp>
        <p:nvSpPr>
          <p:cNvPr id="181" name="TextBox 180"/>
          <p:cNvSpPr txBox="1"/>
          <p:nvPr/>
        </p:nvSpPr>
        <p:spPr>
          <a:xfrm>
            <a:off x="3747081" y="4623727"/>
            <a:ext cx="544298" cy="307777"/>
          </a:xfrm>
          <a:prstGeom prst="rect">
            <a:avLst/>
          </a:prstGeom>
          <a:noFill/>
        </p:spPr>
        <p:txBody>
          <a:bodyPr wrap="square" rtlCol="0">
            <a:spAutoFit/>
          </a:bodyPr>
          <a:lstStyle/>
          <a:p>
            <a:r>
              <a:rPr lang="en-US" sz="1400" dirty="0" smtClean="0"/>
              <a:t>30</a:t>
            </a:r>
            <a:endParaRPr lang="en-US" sz="1400" dirty="0"/>
          </a:p>
        </p:txBody>
      </p:sp>
      <p:sp>
        <p:nvSpPr>
          <p:cNvPr id="182" name="TextBox 181"/>
          <p:cNvSpPr txBox="1"/>
          <p:nvPr/>
        </p:nvSpPr>
        <p:spPr>
          <a:xfrm>
            <a:off x="3747081" y="4270590"/>
            <a:ext cx="544298" cy="307777"/>
          </a:xfrm>
          <a:prstGeom prst="rect">
            <a:avLst/>
          </a:prstGeom>
          <a:noFill/>
        </p:spPr>
        <p:txBody>
          <a:bodyPr wrap="square" rtlCol="0">
            <a:spAutoFit/>
          </a:bodyPr>
          <a:lstStyle/>
          <a:p>
            <a:r>
              <a:rPr lang="en-US" sz="1400" dirty="0" smtClean="0"/>
              <a:t>36</a:t>
            </a:r>
            <a:endParaRPr lang="en-US" sz="1400" dirty="0"/>
          </a:p>
        </p:txBody>
      </p:sp>
      <p:sp>
        <p:nvSpPr>
          <p:cNvPr id="185" name="TextBox 184"/>
          <p:cNvSpPr txBox="1"/>
          <p:nvPr/>
        </p:nvSpPr>
        <p:spPr>
          <a:xfrm>
            <a:off x="8154584" y="6041471"/>
            <a:ext cx="503935" cy="307777"/>
          </a:xfrm>
          <a:prstGeom prst="rect">
            <a:avLst/>
          </a:prstGeom>
          <a:noFill/>
        </p:spPr>
        <p:txBody>
          <a:bodyPr wrap="square" rtlCol="0">
            <a:spAutoFit/>
          </a:bodyPr>
          <a:lstStyle/>
          <a:p>
            <a:r>
              <a:rPr lang="en-US" sz="1400" dirty="0"/>
              <a:t>6</a:t>
            </a:r>
          </a:p>
        </p:txBody>
      </p:sp>
      <p:sp>
        <p:nvSpPr>
          <p:cNvPr id="186" name="TextBox 185"/>
          <p:cNvSpPr txBox="1"/>
          <p:nvPr/>
        </p:nvSpPr>
        <p:spPr>
          <a:xfrm>
            <a:off x="8148224" y="5706251"/>
            <a:ext cx="503935" cy="307777"/>
          </a:xfrm>
          <a:prstGeom prst="rect">
            <a:avLst/>
          </a:prstGeom>
          <a:noFill/>
        </p:spPr>
        <p:txBody>
          <a:bodyPr wrap="square" rtlCol="0">
            <a:spAutoFit/>
          </a:bodyPr>
          <a:lstStyle/>
          <a:p>
            <a:r>
              <a:rPr lang="en-US" sz="1400" dirty="0" smtClean="0"/>
              <a:t>12</a:t>
            </a:r>
            <a:endParaRPr lang="en-US" sz="1400" dirty="0"/>
          </a:p>
        </p:txBody>
      </p:sp>
      <p:sp>
        <p:nvSpPr>
          <p:cNvPr id="187" name="TextBox 186"/>
          <p:cNvSpPr txBox="1"/>
          <p:nvPr/>
        </p:nvSpPr>
        <p:spPr>
          <a:xfrm>
            <a:off x="8159564" y="5353114"/>
            <a:ext cx="503935" cy="307777"/>
          </a:xfrm>
          <a:prstGeom prst="rect">
            <a:avLst/>
          </a:prstGeom>
          <a:noFill/>
        </p:spPr>
        <p:txBody>
          <a:bodyPr wrap="square" rtlCol="0">
            <a:spAutoFit/>
          </a:bodyPr>
          <a:lstStyle/>
          <a:p>
            <a:r>
              <a:rPr lang="en-US" sz="1400" dirty="0" smtClean="0"/>
              <a:t>18</a:t>
            </a:r>
            <a:endParaRPr lang="en-US" sz="1400" dirty="0"/>
          </a:p>
        </p:txBody>
      </p:sp>
      <p:sp>
        <p:nvSpPr>
          <p:cNvPr id="188" name="TextBox 187"/>
          <p:cNvSpPr txBox="1"/>
          <p:nvPr/>
        </p:nvSpPr>
        <p:spPr>
          <a:xfrm>
            <a:off x="8153209" y="4957778"/>
            <a:ext cx="503935" cy="307777"/>
          </a:xfrm>
          <a:prstGeom prst="rect">
            <a:avLst/>
          </a:prstGeom>
          <a:noFill/>
        </p:spPr>
        <p:txBody>
          <a:bodyPr wrap="square" rtlCol="0">
            <a:spAutoFit/>
          </a:bodyPr>
          <a:lstStyle/>
          <a:p>
            <a:r>
              <a:rPr lang="en-US" sz="1400" dirty="0" smtClean="0"/>
              <a:t>24</a:t>
            </a:r>
            <a:endParaRPr lang="en-US" sz="1400" dirty="0"/>
          </a:p>
        </p:txBody>
      </p:sp>
      <p:sp>
        <p:nvSpPr>
          <p:cNvPr id="200" name="TextBox 199"/>
          <p:cNvSpPr txBox="1"/>
          <p:nvPr/>
        </p:nvSpPr>
        <p:spPr>
          <a:xfrm>
            <a:off x="583305" y="669470"/>
            <a:ext cx="3873172" cy="3416320"/>
          </a:xfrm>
          <a:prstGeom prst="rect">
            <a:avLst/>
          </a:prstGeom>
          <a:noFill/>
        </p:spPr>
        <p:txBody>
          <a:bodyPr wrap="square" rtlCol="0">
            <a:spAutoFit/>
          </a:bodyPr>
          <a:lstStyle/>
          <a:p>
            <a:r>
              <a:rPr lang="en-US" dirty="0" smtClean="0"/>
              <a:t>Linda has 36 and </a:t>
            </a:r>
            <a:r>
              <a:rPr lang="en-US" dirty="0" err="1" smtClean="0"/>
              <a:t>Alishka</a:t>
            </a:r>
            <a:r>
              <a:rPr lang="en-US" dirty="0" smtClean="0"/>
              <a:t> has 24.</a:t>
            </a:r>
          </a:p>
          <a:p>
            <a:endParaRPr lang="en-US" dirty="0" smtClean="0"/>
          </a:p>
          <a:p>
            <a:r>
              <a:rPr lang="en-US" dirty="0" smtClean="0"/>
              <a:t>Linda gives away 18.</a:t>
            </a:r>
          </a:p>
          <a:p>
            <a:r>
              <a:rPr lang="en-US" dirty="0" err="1" smtClean="0"/>
              <a:t>Aliska</a:t>
            </a:r>
            <a:r>
              <a:rPr lang="en-US" dirty="0" smtClean="0"/>
              <a:t> gives away 16.</a:t>
            </a:r>
          </a:p>
          <a:p>
            <a:endParaRPr lang="en-US" dirty="0" smtClean="0"/>
          </a:p>
          <a:p>
            <a:r>
              <a:rPr lang="en-US" dirty="0" smtClean="0"/>
              <a:t>Who is the most generous?</a:t>
            </a:r>
          </a:p>
          <a:p>
            <a:r>
              <a:rPr lang="en-US" dirty="0" smtClean="0"/>
              <a:t>Why?</a:t>
            </a:r>
          </a:p>
          <a:p>
            <a:r>
              <a:rPr lang="en-US" dirty="0" smtClean="0"/>
              <a:t>Use </a:t>
            </a:r>
            <a:r>
              <a:rPr lang="en-US" dirty="0" err="1" smtClean="0"/>
              <a:t>colour</a:t>
            </a:r>
            <a:r>
              <a:rPr lang="en-US" dirty="0" smtClean="0"/>
              <a:t> to display your thinking.</a:t>
            </a:r>
          </a:p>
          <a:p>
            <a:endParaRPr lang="en-US" dirty="0" smtClean="0"/>
          </a:p>
          <a:p>
            <a:r>
              <a:rPr lang="en-US" dirty="0" smtClean="0"/>
              <a:t>Give at least two different, but correct, reasons.</a:t>
            </a:r>
          </a:p>
          <a:p>
            <a:endParaRPr lang="en-US" dirty="0"/>
          </a:p>
        </p:txBody>
      </p:sp>
      <p:sp>
        <p:nvSpPr>
          <p:cNvPr id="184" name="Oval 183"/>
          <p:cNvSpPr/>
          <p:nvPr/>
        </p:nvSpPr>
        <p:spPr>
          <a:xfrm flipV="1">
            <a:off x="323339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324473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324404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324404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3244042"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3233395"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70391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70391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71455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71455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1064518"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500424"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936330"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2372236"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808142"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626446"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6062352"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49825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9341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3700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626446"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6062352"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49825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9341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3700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637093"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6072999"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50890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9448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3807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637093"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6072999"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50890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9448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3807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637093"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6072999"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50890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94481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73807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626446"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6062352"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49825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93416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73700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637093"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6072999"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50890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9448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73807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637093"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6072999"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50890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9448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73807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637093"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6072999"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50890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9448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73807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5" name="Oval 124"/>
          <p:cNvSpPr/>
          <p:nvPr/>
        </p:nvSpPr>
        <p:spPr>
          <a:xfrm flipV="1">
            <a:off x="5647740"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6" name="Oval 125"/>
          <p:cNvSpPr/>
          <p:nvPr/>
        </p:nvSpPr>
        <p:spPr>
          <a:xfrm flipV="1">
            <a:off x="6083646"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7" name="Oval 126"/>
          <p:cNvSpPr/>
          <p:nvPr/>
        </p:nvSpPr>
        <p:spPr>
          <a:xfrm flipV="1">
            <a:off x="6519552"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8" name="Oval 127"/>
          <p:cNvSpPr/>
          <p:nvPr/>
        </p:nvSpPr>
        <p:spPr>
          <a:xfrm flipV="1">
            <a:off x="6955458"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9" name="Oval 128"/>
          <p:cNvSpPr/>
          <p:nvPr/>
        </p:nvSpPr>
        <p:spPr>
          <a:xfrm flipV="1">
            <a:off x="7391364"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0" name="Oval 129"/>
          <p:cNvSpPr/>
          <p:nvPr/>
        </p:nvSpPr>
        <p:spPr>
          <a:xfrm flipV="1">
            <a:off x="5647740"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1" name="Oval 130"/>
          <p:cNvSpPr/>
          <p:nvPr/>
        </p:nvSpPr>
        <p:spPr>
          <a:xfrm flipV="1">
            <a:off x="6083646"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2" name="Oval 131"/>
          <p:cNvSpPr/>
          <p:nvPr/>
        </p:nvSpPr>
        <p:spPr>
          <a:xfrm flipV="1">
            <a:off x="6519552"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3" name="Oval 132"/>
          <p:cNvSpPr/>
          <p:nvPr/>
        </p:nvSpPr>
        <p:spPr>
          <a:xfrm flipV="1">
            <a:off x="6955458"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4" name="Oval 133"/>
          <p:cNvSpPr/>
          <p:nvPr/>
        </p:nvSpPr>
        <p:spPr>
          <a:xfrm flipV="1">
            <a:off x="7391364"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5" name="Oval 134"/>
          <p:cNvSpPr/>
          <p:nvPr/>
        </p:nvSpPr>
        <p:spPr>
          <a:xfrm flipV="1">
            <a:off x="5647740"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6" name="Oval 135"/>
          <p:cNvSpPr/>
          <p:nvPr/>
        </p:nvSpPr>
        <p:spPr>
          <a:xfrm flipV="1">
            <a:off x="6083646"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7" name="Oval 136"/>
          <p:cNvSpPr/>
          <p:nvPr/>
        </p:nvSpPr>
        <p:spPr>
          <a:xfrm flipV="1">
            <a:off x="6519552"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8" name="Oval 137"/>
          <p:cNvSpPr/>
          <p:nvPr/>
        </p:nvSpPr>
        <p:spPr>
          <a:xfrm flipV="1">
            <a:off x="6955458"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9" name="Oval 138"/>
          <p:cNvSpPr/>
          <p:nvPr/>
        </p:nvSpPr>
        <p:spPr>
          <a:xfrm flipV="1">
            <a:off x="7391364"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0" name="Oval 139"/>
          <p:cNvSpPr/>
          <p:nvPr/>
        </p:nvSpPr>
        <p:spPr>
          <a:xfrm flipV="1">
            <a:off x="5637093"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1" name="Oval 140"/>
          <p:cNvSpPr/>
          <p:nvPr/>
        </p:nvSpPr>
        <p:spPr>
          <a:xfrm flipV="1">
            <a:off x="6072999"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2" name="Oval 141"/>
          <p:cNvSpPr/>
          <p:nvPr/>
        </p:nvSpPr>
        <p:spPr>
          <a:xfrm flipV="1">
            <a:off x="6508905"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3" name="Oval 142"/>
          <p:cNvSpPr/>
          <p:nvPr/>
        </p:nvSpPr>
        <p:spPr>
          <a:xfrm flipV="1">
            <a:off x="6944811"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4" name="Oval 143"/>
          <p:cNvSpPr/>
          <p:nvPr/>
        </p:nvSpPr>
        <p:spPr>
          <a:xfrm flipV="1">
            <a:off x="7380717"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5" name="Oval 144"/>
          <p:cNvSpPr/>
          <p:nvPr/>
        </p:nvSpPr>
        <p:spPr>
          <a:xfrm flipV="1">
            <a:off x="5647740"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6" name="Oval 145"/>
          <p:cNvSpPr/>
          <p:nvPr/>
        </p:nvSpPr>
        <p:spPr>
          <a:xfrm flipV="1">
            <a:off x="6083646"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6519552"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6955458"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7391364"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5637093"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flipV="1">
            <a:off x="6072999"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flipV="1">
            <a:off x="6508905"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3" name="Oval 152"/>
          <p:cNvSpPr/>
          <p:nvPr/>
        </p:nvSpPr>
        <p:spPr>
          <a:xfrm flipV="1">
            <a:off x="6944811"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flipV="1">
            <a:off x="7380717"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594645" y="389942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51141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51078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1191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511280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511916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511916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511916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511280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5124141" y="3177052"/>
            <a:ext cx="317510" cy="307777"/>
          </a:xfrm>
          <a:prstGeom prst="rect">
            <a:avLst/>
          </a:prstGeom>
          <a:noFill/>
        </p:spPr>
        <p:txBody>
          <a:bodyPr wrap="square" rtlCol="0">
            <a:spAutoFit/>
          </a:bodyPr>
          <a:lstStyle/>
          <a:p>
            <a:r>
              <a:rPr lang="en-US" sz="1400" dirty="0"/>
              <a:t>9</a:t>
            </a:r>
          </a:p>
        </p:txBody>
      </p:sp>
      <p:sp>
        <p:nvSpPr>
          <p:cNvPr id="171" name="TextBox 170"/>
          <p:cNvSpPr txBox="1"/>
          <p:nvPr/>
        </p:nvSpPr>
        <p:spPr>
          <a:xfrm>
            <a:off x="5068821" y="2793056"/>
            <a:ext cx="468535" cy="307777"/>
          </a:xfrm>
          <a:prstGeom prst="rect">
            <a:avLst/>
          </a:prstGeom>
          <a:noFill/>
        </p:spPr>
        <p:txBody>
          <a:bodyPr wrap="square" rtlCol="0">
            <a:spAutoFit/>
          </a:bodyPr>
          <a:lstStyle/>
          <a:p>
            <a:r>
              <a:rPr lang="en-US" sz="1400" dirty="0" smtClean="0"/>
              <a:t>10</a:t>
            </a:r>
            <a:endParaRPr lang="en-US" sz="1400" dirty="0"/>
          </a:p>
        </p:txBody>
      </p:sp>
      <p:sp>
        <p:nvSpPr>
          <p:cNvPr id="172" name="TextBox 171"/>
          <p:cNvSpPr txBox="1"/>
          <p:nvPr/>
        </p:nvSpPr>
        <p:spPr>
          <a:xfrm>
            <a:off x="5068824" y="2428579"/>
            <a:ext cx="565607" cy="307777"/>
          </a:xfrm>
          <a:prstGeom prst="rect">
            <a:avLst/>
          </a:prstGeom>
          <a:noFill/>
        </p:spPr>
        <p:txBody>
          <a:bodyPr wrap="square" rtlCol="0">
            <a:spAutoFit/>
          </a:bodyPr>
          <a:lstStyle/>
          <a:p>
            <a:r>
              <a:rPr lang="en-US" sz="1400" dirty="0" smtClean="0"/>
              <a:t>11</a:t>
            </a:r>
            <a:endParaRPr lang="en-US" sz="1400" dirty="0"/>
          </a:p>
        </p:txBody>
      </p:sp>
      <p:sp>
        <p:nvSpPr>
          <p:cNvPr id="173" name="TextBox 172"/>
          <p:cNvSpPr txBox="1"/>
          <p:nvPr/>
        </p:nvSpPr>
        <p:spPr>
          <a:xfrm>
            <a:off x="5068824" y="2075442"/>
            <a:ext cx="565607" cy="307777"/>
          </a:xfrm>
          <a:prstGeom prst="rect">
            <a:avLst/>
          </a:prstGeom>
          <a:noFill/>
        </p:spPr>
        <p:txBody>
          <a:bodyPr wrap="square" rtlCol="0">
            <a:spAutoFit/>
          </a:bodyPr>
          <a:lstStyle/>
          <a:p>
            <a:r>
              <a:rPr lang="en-US" sz="1400" dirty="0" smtClean="0"/>
              <a:t>12</a:t>
            </a:r>
            <a:endParaRPr lang="en-US" sz="1400" dirty="0"/>
          </a:p>
        </p:txBody>
      </p:sp>
      <p:sp>
        <p:nvSpPr>
          <p:cNvPr id="174" name="TextBox 173"/>
          <p:cNvSpPr txBox="1"/>
          <p:nvPr/>
        </p:nvSpPr>
        <p:spPr>
          <a:xfrm>
            <a:off x="5073809" y="1699625"/>
            <a:ext cx="565607" cy="307777"/>
          </a:xfrm>
          <a:prstGeom prst="rect">
            <a:avLst/>
          </a:prstGeom>
          <a:noFill/>
        </p:spPr>
        <p:txBody>
          <a:bodyPr wrap="square" rtlCol="0">
            <a:spAutoFit/>
          </a:bodyPr>
          <a:lstStyle/>
          <a:p>
            <a:r>
              <a:rPr lang="en-US" sz="1400" dirty="0" smtClean="0"/>
              <a:t>13</a:t>
            </a:r>
            <a:endParaRPr lang="en-US" sz="1400" dirty="0"/>
          </a:p>
        </p:txBody>
      </p:sp>
      <p:sp>
        <p:nvSpPr>
          <p:cNvPr id="175" name="TextBox 174"/>
          <p:cNvSpPr txBox="1"/>
          <p:nvPr/>
        </p:nvSpPr>
        <p:spPr>
          <a:xfrm>
            <a:off x="5062469" y="1323808"/>
            <a:ext cx="565607" cy="307777"/>
          </a:xfrm>
          <a:prstGeom prst="rect">
            <a:avLst/>
          </a:prstGeom>
          <a:noFill/>
        </p:spPr>
        <p:txBody>
          <a:bodyPr wrap="square" rtlCol="0">
            <a:spAutoFit/>
          </a:bodyPr>
          <a:lstStyle/>
          <a:p>
            <a:r>
              <a:rPr lang="en-US" sz="1400" dirty="0" smtClean="0"/>
              <a:t>14</a:t>
            </a:r>
            <a:endParaRPr lang="en-US" sz="1400" dirty="0"/>
          </a:p>
        </p:txBody>
      </p:sp>
      <p:sp>
        <p:nvSpPr>
          <p:cNvPr id="176" name="TextBox 175"/>
          <p:cNvSpPr txBox="1"/>
          <p:nvPr/>
        </p:nvSpPr>
        <p:spPr>
          <a:xfrm>
            <a:off x="5063160" y="982011"/>
            <a:ext cx="565607" cy="307777"/>
          </a:xfrm>
          <a:prstGeom prst="rect">
            <a:avLst/>
          </a:prstGeom>
          <a:noFill/>
        </p:spPr>
        <p:txBody>
          <a:bodyPr wrap="square" rtlCol="0">
            <a:spAutoFit/>
          </a:bodyPr>
          <a:lstStyle/>
          <a:p>
            <a:r>
              <a:rPr lang="en-US" sz="1400" dirty="0" smtClean="0"/>
              <a:t>15</a:t>
            </a:r>
            <a:endParaRPr lang="en-US" sz="1400" dirty="0"/>
          </a:p>
        </p:txBody>
      </p:sp>
      <p:sp>
        <p:nvSpPr>
          <p:cNvPr id="177" name="TextBox 176"/>
          <p:cNvSpPr txBox="1"/>
          <p:nvPr/>
        </p:nvSpPr>
        <p:spPr>
          <a:xfrm>
            <a:off x="3243141" y="6049217"/>
            <a:ext cx="544298" cy="307777"/>
          </a:xfrm>
          <a:prstGeom prst="rect">
            <a:avLst/>
          </a:prstGeom>
          <a:noFill/>
        </p:spPr>
        <p:txBody>
          <a:bodyPr wrap="square" rtlCol="0">
            <a:spAutoFit/>
          </a:bodyPr>
          <a:lstStyle/>
          <a:p>
            <a:r>
              <a:rPr lang="en-US" sz="1400" dirty="0"/>
              <a:t>5</a:t>
            </a:r>
          </a:p>
        </p:txBody>
      </p:sp>
      <p:sp>
        <p:nvSpPr>
          <p:cNvPr id="178" name="TextBox 177"/>
          <p:cNvSpPr txBox="1"/>
          <p:nvPr/>
        </p:nvSpPr>
        <p:spPr>
          <a:xfrm>
            <a:off x="3236781" y="5691317"/>
            <a:ext cx="544298" cy="307777"/>
          </a:xfrm>
          <a:prstGeom prst="rect">
            <a:avLst/>
          </a:prstGeom>
          <a:noFill/>
        </p:spPr>
        <p:txBody>
          <a:bodyPr wrap="square" rtlCol="0">
            <a:spAutoFit/>
          </a:bodyPr>
          <a:lstStyle/>
          <a:p>
            <a:r>
              <a:rPr lang="en-US" sz="1400" dirty="0" smtClean="0"/>
              <a:t>10</a:t>
            </a:r>
            <a:endParaRPr lang="en-US" sz="1400" dirty="0"/>
          </a:p>
        </p:txBody>
      </p:sp>
      <p:sp>
        <p:nvSpPr>
          <p:cNvPr id="179" name="TextBox 178"/>
          <p:cNvSpPr txBox="1"/>
          <p:nvPr/>
        </p:nvSpPr>
        <p:spPr>
          <a:xfrm>
            <a:off x="3248121" y="5372200"/>
            <a:ext cx="544298" cy="307777"/>
          </a:xfrm>
          <a:prstGeom prst="rect">
            <a:avLst/>
          </a:prstGeom>
          <a:noFill/>
        </p:spPr>
        <p:txBody>
          <a:bodyPr wrap="square" rtlCol="0">
            <a:spAutoFit/>
          </a:bodyPr>
          <a:lstStyle/>
          <a:p>
            <a:r>
              <a:rPr lang="en-US" sz="1400" dirty="0" smtClean="0"/>
              <a:t>15</a:t>
            </a:r>
            <a:endParaRPr lang="en-US" sz="1400" dirty="0"/>
          </a:p>
        </p:txBody>
      </p:sp>
      <p:sp>
        <p:nvSpPr>
          <p:cNvPr id="180" name="TextBox 179"/>
          <p:cNvSpPr txBox="1"/>
          <p:nvPr/>
        </p:nvSpPr>
        <p:spPr>
          <a:xfrm>
            <a:off x="3241766" y="4988204"/>
            <a:ext cx="544298" cy="307777"/>
          </a:xfrm>
          <a:prstGeom prst="rect">
            <a:avLst/>
          </a:prstGeom>
          <a:noFill/>
        </p:spPr>
        <p:txBody>
          <a:bodyPr wrap="square" rtlCol="0">
            <a:spAutoFit/>
          </a:bodyPr>
          <a:lstStyle/>
          <a:p>
            <a:r>
              <a:rPr lang="en-US" sz="1400" dirty="0" smtClean="0"/>
              <a:t>20</a:t>
            </a:r>
            <a:endParaRPr lang="en-US" sz="1400" dirty="0"/>
          </a:p>
        </p:txBody>
      </p:sp>
      <p:sp>
        <p:nvSpPr>
          <p:cNvPr id="181" name="TextBox 180"/>
          <p:cNvSpPr txBox="1"/>
          <p:nvPr/>
        </p:nvSpPr>
        <p:spPr>
          <a:xfrm>
            <a:off x="3248121" y="4623727"/>
            <a:ext cx="544298" cy="307777"/>
          </a:xfrm>
          <a:prstGeom prst="rect">
            <a:avLst/>
          </a:prstGeom>
          <a:noFill/>
        </p:spPr>
        <p:txBody>
          <a:bodyPr wrap="square" rtlCol="0">
            <a:spAutoFit/>
          </a:bodyPr>
          <a:lstStyle/>
          <a:p>
            <a:r>
              <a:rPr lang="en-US" sz="1400" dirty="0" smtClean="0"/>
              <a:t>25</a:t>
            </a:r>
            <a:endParaRPr lang="en-US" sz="1400" dirty="0"/>
          </a:p>
        </p:txBody>
      </p:sp>
      <p:sp>
        <p:nvSpPr>
          <p:cNvPr id="182" name="TextBox 181"/>
          <p:cNvSpPr txBox="1"/>
          <p:nvPr/>
        </p:nvSpPr>
        <p:spPr>
          <a:xfrm>
            <a:off x="3248121" y="4270590"/>
            <a:ext cx="544298" cy="307777"/>
          </a:xfrm>
          <a:prstGeom prst="rect">
            <a:avLst/>
          </a:prstGeom>
          <a:noFill/>
        </p:spPr>
        <p:txBody>
          <a:bodyPr wrap="square" rtlCol="0">
            <a:spAutoFit/>
          </a:bodyPr>
          <a:lstStyle/>
          <a:p>
            <a:r>
              <a:rPr lang="en-US" sz="1400" dirty="0" smtClean="0"/>
              <a:t>30</a:t>
            </a:r>
            <a:endParaRPr lang="en-US" sz="1400" dirty="0"/>
          </a:p>
        </p:txBody>
      </p:sp>
      <p:sp>
        <p:nvSpPr>
          <p:cNvPr id="183" name="TextBox 182"/>
          <p:cNvSpPr txBox="1"/>
          <p:nvPr/>
        </p:nvSpPr>
        <p:spPr>
          <a:xfrm>
            <a:off x="3248121" y="3899326"/>
            <a:ext cx="544298" cy="307777"/>
          </a:xfrm>
          <a:prstGeom prst="rect">
            <a:avLst/>
          </a:prstGeom>
          <a:noFill/>
        </p:spPr>
        <p:txBody>
          <a:bodyPr wrap="square" rtlCol="0">
            <a:spAutoFit/>
          </a:bodyPr>
          <a:lstStyle/>
          <a:p>
            <a:r>
              <a:rPr lang="en-US" sz="1400" dirty="0" smtClean="0"/>
              <a:t>35</a:t>
            </a:r>
            <a:endParaRPr lang="en-US" sz="1400" dirty="0"/>
          </a:p>
        </p:txBody>
      </p:sp>
      <p:sp>
        <p:nvSpPr>
          <p:cNvPr id="185" name="TextBox 184"/>
          <p:cNvSpPr txBox="1"/>
          <p:nvPr/>
        </p:nvSpPr>
        <p:spPr>
          <a:xfrm>
            <a:off x="7848404" y="6041471"/>
            <a:ext cx="503935" cy="307777"/>
          </a:xfrm>
          <a:prstGeom prst="rect">
            <a:avLst/>
          </a:prstGeom>
          <a:noFill/>
        </p:spPr>
        <p:txBody>
          <a:bodyPr wrap="square" rtlCol="0">
            <a:spAutoFit/>
          </a:bodyPr>
          <a:lstStyle/>
          <a:p>
            <a:r>
              <a:rPr lang="en-US" sz="1400" dirty="0"/>
              <a:t>5</a:t>
            </a:r>
          </a:p>
        </p:txBody>
      </p:sp>
      <p:sp>
        <p:nvSpPr>
          <p:cNvPr id="186" name="TextBox 185"/>
          <p:cNvSpPr txBox="1"/>
          <p:nvPr/>
        </p:nvSpPr>
        <p:spPr>
          <a:xfrm>
            <a:off x="7842044" y="5683571"/>
            <a:ext cx="503935" cy="307777"/>
          </a:xfrm>
          <a:prstGeom prst="rect">
            <a:avLst/>
          </a:prstGeom>
          <a:noFill/>
        </p:spPr>
        <p:txBody>
          <a:bodyPr wrap="square" rtlCol="0">
            <a:spAutoFit/>
          </a:bodyPr>
          <a:lstStyle/>
          <a:p>
            <a:r>
              <a:rPr lang="en-US" sz="1400" dirty="0" smtClean="0"/>
              <a:t>10</a:t>
            </a:r>
            <a:endParaRPr lang="en-US" sz="1400" dirty="0"/>
          </a:p>
        </p:txBody>
      </p:sp>
      <p:sp>
        <p:nvSpPr>
          <p:cNvPr id="187" name="TextBox 186"/>
          <p:cNvSpPr txBox="1"/>
          <p:nvPr/>
        </p:nvSpPr>
        <p:spPr>
          <a:xfrm>
            <a:off x="7853384" y="5364454"/>
            <a:ext cx="503935" cy="307777"/>
          </a:xfrm>
          <a:prstGeom prst="rect">
            <a:avLst/>
          </a:prstGeom>
          <a:noFill/>
        </p:spPr>
        <p:txBody>
          <a:bodyPr wrap="square" rtlCol="0">
            <a:spAutoFit/>
          </a:bodyPr>
          <a:lstStyle/>
          <a:p>
            <a:r>
              <a:rPr lang="en-US" sz="1400" dirty="0" smtClean="0"/>
              <a:t>15</a:t>
            </a:r>
            <a:endParaRPr lang="en-US" sz="1400" dirty="0"/>
          </a:p>
        </p:txBody>
      </p:sp>
      <p:sp>
        <p:nvSpPr>
          <p:cNvPr id="188" name="TextBox 187"/>
          <p:cNvSpPr txBox="1"/>
          <p:nvPr/>
        </p:nvSpPr>
        <p:spPr>
          <a:xfrm>
            <a:off x="7847029" y="4980458"/>
            <a:ext cx="503935" cy="307777"/>
          </a:xfrm>
          <a:prstGeom prst="rect">
            <a:avLst/>
          </a:prstGeom>
          <a:noFill/>
        </p:spPr>
        <p:txBody>
          <a:bodyPr wrap="square" rtlCol="0">
            <a:spAutoFit/>
          </a:bodyPr>
          <a:lstStyle/>
          <a:p>
            <a:r>
              <a:rPr lang="en-US" sz="1400" dirty="0" smtClean="0"/>
              <a:t>20</a:t>
            </a:r>
            <a:endParaRPr lang="en-US" sz="1400" dirty="0"/>
          </a:p>
        </p:txBody>
      </p:sp>
      <p:sp>
        <p:nvSpPr>
          <p:cNvPr id="189" name="TextBox 188"/>
          <p:cNvSpPr txBox="1"/>
          <p:nvPr/>
        </p:nvSpPr>
        <p:spPr>
          <a:xfrm>
            <a:off x="7853384" y="4615981"/>
            <a:ext cx="503935" cy="307777"/>
          </a:xfrm>
          <a:prstGeom prst="rect">
            <a:avLst/>
          </a:prstGeom>
          <a:noFill/>
        </p:spPr>
        <p:txBody>
          <a:bodyPr wrap="square" rtlCol="0">
            <a:spAutoFit/>
          </a:bodyPr>
          <a:lstStyle/>
          <a:p>
            <a:r>
              <a:rPr lang="en-US" sz="1400" dirty="0" smtClean="0"/>
              <a:t>25</a:t>
            </a:r>
            <a:endParaRPr lang="en-US" sz="1400" dirty="0"/>
          </a:p>
        </p:txBody>
      </p:sp>
      <p:sp>
        <p:nvSpPr>
          <p:cNvPr id="190" name="TextBox 189"/>
          <p:cNvSpPr txBox="1"/>
          <p:nvPr/>
        </p:nvSpPr>
        <p:spPr>
          <a:xfrm>
            <a:off x="7853384" y="4262844"/>
            <a:ext cx="503935" cy="307777"/>
          </a:xfrm>
          <a:prstGeom prst="rect">
            <a:avLst/>
          </a:prstGeom>
          <a:noFill/>
        </p:spPr>
        <p:txBody>
          <a:bodyPr wrap="square" rtlCol="0">
            <a:spAutoFit/>
          </a:bodyPr>
          <a:lstStyle/>
          <a:p>
            <a:r>
              <a:rPr lang="en-US" sz="1400" dirty="0" smtClean="0"/>
              <a:t>30</a:t>
            </a:r>
            <a:endParaRPr lang="en-US" sz="1400" dirty="0"/>
          </a:p>
        </p:txBody>
      </p:sp>
      <p:sp>
        <p:nvSpPr>
          <p:cNvPr id="191" name="TextBox 190"/>
          <p:cNvSpPr txBox="1"/>
          <p:nvPr/>
        </p:nvSpPr>
        <p:spPr>
          <a:xfrm>
            <a:off x="7853384" y="3847709"/>
            <a:ext cx="503935" cy="307777"/>
          </a:xfrm>
          <a:prstGeom prst="rect">
            <a:avLst/>
          </a:prstGeom>
          <a:noFill/>
        </p:spPr>
        <p:txBody>
          <a:bodyPr wrap="square" rtlCol="0">
            <a:spAutoFit/>
          </a:bodyPr>
          <a:lstStyle/>
          <a:p>
            <a:r>
              <a:rPr lang="en-US" sz="1400" dirty="0" smtClean="0"/>
              <a:t>35</a:t>
            </a:r>
            <a:endParaRPr lang="en-US" sz="1400" dirty="0"/>
          </a:p>
        </p:txBody>
      </p:sp>
      <p:sp>
        <p:nvSpPr>
          <p:cNvPr id="192" name="TextBox 191"/>
          <p:cNvSpPr txBox="1"/>
          <p:nvPr/>
        </p:nvSpPr>
        <p:spPr>
          <a:xfrm>
            <a:off x="7847024" y="3489809"/>
            <a:ext cx="503935" cy="307777"/>
          </a:xfrm>
          <a:prstGeom prst="rect">
            <a:avLst/>
          </a:prstGeom>
          <a:noFill/>
        </p:spPr>
        <p:txBody>
          <a:bodyPr wrap="square" rtlCol="0">
            <a:spAutoFit/>
          </a:bodyPr>
          <a:lstStyle/>
          <a:p>
            <a:r>
              <a:rPr lang="en-US" sz="1400" dirty="0" smtClean="0"/>
              <a:t>40</a:t>
            </a:r>
            <a:endParaRPr lang="en-US" sz="1400" dirty="0"/>
          </a:p>
        </p:txBody>
      </p:sp>
      <p:sp>
        <p:nvSpPr>
          <p:cNvPr id="193" name="TextBox 192"/>
          <p:cNvSpPr txBox="1"/>
          <p:nvPr/>
        </p:nvSpPr>
        <p:spPr>
          <a:xfrm>
            <a:off x="7858364" y="3170692"/>
            <a:ext cx="503935" cy="307777"/>
          </a:xfrm>
          <a:prstGeom prst="rect">
            <a:avLst/>
          </a:prstGeom>
          <a:noFill/>
        </p:spPr>
        <p:txBody>
          <a:bodyPr wrap="square" rtlCol="0">
            <a:spAutoFit/>
          </a:bodyPr>
          <a:lstStyle/>
          <a:p>
            <a:r>
              <a:rPr lang="en-US" sz="1400" dirty="0" smtClean="0"/>
              <a:t>45</a:t>
            </a:r>
            <a:endParaRPr lang="en-US" sz="1400" dirty="0"/>
          </a:p>
        </p:txBody>
      </p:sp>
      <p:sp>
        <p:nvSpPr>
          <p:cNvPr id="194" name="TextBox 193"/>
          <p:cNvSpPr txBox="1"/>
          <p:nvPr/>
        </p:nvSpPr>
        <p:spPr>
          <a:xfrm>
            <a:off x="7848405" y="2786696"/>
            <a:ext cx="468535" cy="307777"/>
          </a:xfrm>
          <a:prstGeom prst="rect">
            <a:avLst/>
          </a:prstGeom>
          <a:noFill/>
        </p:spPr>
        <p:txBody>
          <a:bodyPr wrap="square" rtlCol="0">
            <a:spAutoFit/>
          </a:bodyPr>
          <a:lstStyle/>
          <a:p>
            <a:r>
              <a:rPr lang="en-US" sz="1400" dirty="0" smtClean="0"/>
              <a:t>50</a:t>
            </a:r>
            <a:endParaRPr lang="en-US" sz="1400" dirty="0"/>
          </a:p>
        </p:txBody>
      </p:sp>
      <p:sp>
        <p:nvSpPr>
          <p:cNvPr id="195" name="TextBox 194"/>
          <p:cNvSpPr txBox="1"/>
          <p:nvPr/>
        </p:nvSpPr>
        <p:spPr>
          <a:xfrm>
            <a:off x="7848408" y="2422219"/>
            <a:ext cx="565607" cy="307777"/>
          </a:xfrm>
          <a:prstGeom prst="rect">
            <a:avLst/>
          </a:prstGeom>
          <a:noFill/>
        </p:spPr>
        <p:txBody>
          <a:bodyPr wrap="square" rtlCol="0">
            <a:spAutoFit/>
          </a:bodyPr>
          <a:lstStyle/>
          <a:p>
            <a:r>
              <a:rPr lang="en-US" sz="1400" dirty="0" smtClean="0"/>
              <a:t>55</a:t>
            </a:r>
            <a:endParaRPr lang="en-US" sz="1400" dirty="0"/>
          </a:p>
        </p:txBody>
      </p:sp>
      <p:sp>
        <p:nvSpPr>
          <p:cNvPr id="196" name="TextBox 195"/>
          <p:cNvSpPr txBox="1"/>
          <p:nvPr/>
        </p:nvSpPr>
        <p:spPr>
          <a:xfrm>
            <a:off x="7837068" y="2069082"/>
            <a:ext cx="565607" cy="307777"/>
          </a:xfrm>
          <a:prstGeom prst="rect">
            <a:avLst/>
          </a:prstGeom>
          <a:noFill/>
        </p:spPr>
        <p:txBody>
          <a:bodyPr wrap="square" rtlCol="0">
            <a:spAutoFit/>
          </a:bodyPr>
          <a:lstStyle/>
          <a:p>
            <a:r>
              <a:rPr lang="en-US" sz="1400" dirty="0" smtClean="0"/>
              <a:t>60</a:t>
            </a:r>
            <a:endParaRPr lang="en-US" sz="1400" dirty="0"/>
          </a:p>
        </p:txBody>
      </p:sp>
      <p:sp>
        <p:nvSpPr>
          <p:cNvPr id="197" name="TextBox 196"/>
          <p:cNvSpPr txBox="1"/>
          <p:nvPr/>
        </p:nvSpPr>
        <p:spPr>
          <a:xfrm>
            <a:off x="7842053" y="1693265"/>
            <a:ext cx="565607" cy="307777"/>
          </a:xfrm>
          <a:prstGeom prst="rect">
            <a:avLst/>
          </a:prstGeom>
          <a:noFill/>
        </p:spPr>
        <p:txBody>
          <a:bodyPr wrap="square" rtlCol="0">
            <a:spAutoFit/>
          </a:bodyPr>
          <a:lstStyle/>
          <a:p>
            <a:r>
              <a:rPr lang="en-US" sz="1400" dirty="0" smtClean="0"/>
              <a:t>65</a:t>
            </a:r>
            <a:endParaRPr lang="en-US" sz="1400" dirty="0"/>
          </a:p>
        </p:txBody>
      </p:sp>
      <p:sp>
        <p:nvSpPr>
          <p:cNvPr id="198" name="TextBox 197"/>
          <p:cNvSpPr txBox="1"/>
          <p:nvPr/>
        </p:nvSpPr>
        <p:spPr>
          <a:xfrm>
            <a:off x="7842053" y="1317448"/>
            <a:ext cx="565607" cy="307777"/>
          </a:xfrm>
          <a:prstGeom prst="rect">
            <a:avLst/>
          </a:prstGeom>
          <a:noFill/>
        </p:spPr>
        <p:txBody>
          <a:bodyPr wrap="square" rtlCol="0">
            <a:spAutoFit/>
          </a:bodyPr>
          <a:lstStyle/>
          <a:p>
            <a:r>
              <a:rPr lang="en-US" sz="1400" dirty="0" smtClean="0"/>
              <a:t>70</a:t>
            </a:r>
            <a:endParaRPr lang="en-US" sz="1400" dirty="0"/>
          </a:p>
        </p:txBody>
      </p:sp>
      <p:sp>
        <p:nvSpPr>
          <p:cNvPr id="199" name="TextBox 198"/>
          <p:cNvSpPr txBox="1"/>
          <p:nvPr/>
        </p:nvSpPr>
        <p:spPr>
          <a:xfrm>
            <a:off x="7842744" y="975651"/>
            <a:ext cx="565607" cy="307777"/>
          </a:xfrm>
          <a:prstGeom prst="rect">
            <a:avLst/>
          </a:prstGeom>
          <a:noFill/>
        </p:spPr>
        <p:txBody>
          <a:bodyPr wrap="square" rtlCol="0">
            <a:spAutoFit/>
          </a:bodyPr>
          <a:lstStyle/>
          <a:p>
            <a:r>
              <a:rPr lang="en-US" sz="1400" dirty="0" smtClean="0"/>
              <a:t>75</a:t>
            </a:r>
            <a:endParaRPr lang="en-US" sz="1400" dirty="0"/>
          </a:p>
        </p:txBody>
      </p:sp>
      <p:sp>
        <p:nvSpPr>
          <p:cNvPr id="201" name="TextBox 200"/>
          <p:cNvSpPr txBox="1"/>
          <p:nvPr/>
        </p:nvSpPr>
        <p:spPr>
          <a:xfrm>
            <a:off x="583305" y="669471"/>
            <a:ext cx="3873172" cy="1477328"/>
          </a:xfrm>
          <a:prstGeom prst="rect">
            <a:avLst/>
          </a:prstGeom>
          <a:noFill/>
        </p:spPr>
        <p:txBody>
          <a:bodyPr wrap="square" rtlCol="0">
            <a:spAutoFit/>
          </a:bodyPr>
          <a:lstStyle/>
          <a:p>
            <a:r>
              <a:rPr lang="en-US" dirty="0" smtClean="0"/>
              <a:t>Linda has 35 and </a:t>
            </a:r>
            <a:r>
              <a:rPr lang="en-US" dirty="0" err="1" smtClean="0"/>
              <a:t>Alishka</a:t>
            </a:r>
            <a:r>
              <a:rPr lang="en-US" dirty="0" smtClean="0"/>
              <a:t> has 75.</a:t>
            </a:r>
          </a:p>
          <a:p>
            <a:endParaRPr lang="en-US" dirty="0" smtClean="0"/>
          </a:p>
          <a:p>
            <a:r>
              <a:rPr lang="en-US" dirty="0" smtClean="0"/>
              <a:t>How many should each give away to be considered </a:t>
            </a:r>
            <a:r>
              <a:rPr lang="en-US" b="1" dirty="0" smtClean="0"/>
              <a:t>equally </a:t>
            </a:r>
            <a:r>
              <a:rPr lang="en-US" b="1" dirty="0" smtClean="0"/>
              <a:t>generous</a:t>
            </a:r>
            <a:endParaRPr lang="en-US" dirty="0" smtClean="0"/>
          </a:p>
          <a:p>
            <a:r>
              <a:rPr lang="en-US" dirty="0" smtClean="0"/>
              <a:t>in </a:t>
            </a:r>
            <a:r>
              <a:rPr lang="en-US" dirty="0" smtClean="0"/>
              <a:t>the ‘for every’ sense</a:t>
            </a:r>
            <a:r>
              <a:rPr lang="en-US" dirty="0" smtClean="0"/>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513046"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948952"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384858"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820764"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2566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513046"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948952"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384858"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820764"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2566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523693"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959599"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395505"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831411"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2673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523693"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959599"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395505"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831411"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2673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2" name="TextBox 161"/>
          <p:cNvSpPr txBox="1"/>
          <p:nvPr/>
        </p:nvSpPr>
        <p:spPr>
          <a:xfrm>
            <a:off x="50007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9944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0057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999406" y="4986818"/>
            <a:ext cx="317510" cy="307777"/>
          </a:xfrm>
          <a:prstGeom prst="rect">
            <a:avLst/>
          </a:prstGeom>
          <a:noFill/>
        </p:spPr>
        <p:txBody>
          <a:bodyPr wrap="square" rtlCol="0">
            <a:spAutoFit/>
          </a:bodyPr>
          <a:lstStyle/>
          <a:p>
            <a:r>
              <a:rPr lang="en-US" sz="1400" dirty="0"/>
              <a:t>4</a:t>
            </a:r>
          </a:p>
        </p:txBody>
      </p:sp>
      <p:sp>
        <p:nvSpPr>
          <p:cNvPr id="177" name="TextBox 176"/>
          <p:cNvSpPr txBox="1"/>
          <p:nvPr/>
        </p:nvSpPr>
        <p:spPr>
          <a:xfrm>
            <a:off x="3742101" y="6049217"/>
            <a:ext cx="544298" cy="307777"/>
          </a:xfrm>
          <a:prstGeom prst="rect">
            <a:avLst/>
          </a:prstGeom>
          <a:noFill/>
        </p:spPr>
        <p:txBody>
          <a:bodyPr wrap="square" rtlCol="0">
            <a:spAutoFit/>
          </a:bodyPr>
          <a:lstStyle/>
          <a:p>
            <a:r>
              <a:rPr lang="en-US" sz="1400" dirty="0"/>
              <a:t>6</a:t>
            </a:r>
          </a:p>
        </p:txBody>
      </p:sp>
      <p:sp>
        <p:nvSpPr>
          <p:cNvPr id="178" name="TextBox 177"/>
          <p:cNvSpPr txBox="1"/>
          <p:nvPr/>
        </p:nvSpPr>
        <p:spPr>
          <a:xfrm>
            <a:off x="3735741" y="5691317"/>
            <a:ext cx="544298" cy="307777"/>
          </a:xfrm>
          <a:prstGeom prst="rect">
            <a:avLst/>
          </a:prstGeom>
          <a:noFill/>
        </p:spPr>
        <p:txBody>
          <a:bodyPr wrap="square" rtlCol="0">
            <a:spAutoFit/>
          </a:bodyPr>
          <a:lstStyle/>
          <a:p>
            <a:r>
              <a:rPr lang="en-US" sz="1400" dirty="0" smtClean="0"/>
              <a:t>12</a:t>
            </a:r>
            <a:endParaRPr lang="en-US" sz="1400" dirty="0"/>
          </a:p>
        </p:txBody>
      </p:sp>
      <p:sp>
        <p:nvSpPr>
          <p:cNvPr id="179" name="TextBox 178"/>
          <p:cNvSpPr txBox="1"/>
          <p:nvPr/>
        </p:nvSpPr>
        <p:spPr>
          <a:xfrm>
            <a:off x="3747081" y="5372200"/>
            <a:ext cx="544298" cy="307777"/>
          </a:xfrm>
          <a:prstGeom prst="rect">
            <a:avLst/>
          </a:prstGeom>
          <a:noFill/>
        </p:spPr>
        <p:txBody>
          <a:bodyPr wrap="square" rtlCol="0">
            <a:spAutoFit/>
          </a:bodyPr>
          <a:lstStyle/>
          <a:p>
            <a:r>
              <a:rPr lang="en-US" sz="1400" dirty="0" smtClean="0"/>
              <a:t>18</a:t>
            </a:r>
            <a:endParaRPr lang="en-US" sz="1400" dirty="0"/>
          </a:p>
        </p:txBody>
      </p:sp>
      <p:sp>
        <p:nvSpPr>
          <p:cNvPr id="180" name="TextBox 179"/>
          <p:cNvSpPr txBox="1"/>
          <p:nvPr/>
        </p:nvSpPr>
        <p:spPr>
          <a:xfrm>
            <a:off x="3740726" y="4988204"/>
            <a:ext cx="544298" cy="307777"/>
          </a:xfrm>
          <a:prstGeom prst="rect">
            <a:avLst/>
          </a:prstGeom>
          <a:noFill/>
        </p:spPr>
        <p:txBody>
          <a:bodyPr wrap="square" rtlCol="0">
            <a:spAutoFit/>
          </a:bodyPr>
          <a:lstStyle/>
          <a:p>
            <a:r>
              <a:rPr lang="en-US" sz="1400" dirty="0" smtClean="0"/>
              <a:t>24</a:t>
            </a:r>
            <a:endParaRPr lang="en-US" sz="1400" dirty="0"/>
          </a:p>
        </p:txBody>
      </p:sp>
      <p:sp>
        <p:nvSpPr>
          <p:cNvPr id="181" name="TextBox 180"/>
          <p:cNvSpPr txBox="1"/>
          <p:nvPr/>
        </p:nvSpPr>
        <p:spPr>
          <a:xfrm>
            <a:off x="3747081" y="4623727"/>
            <a:ext cx="544298" cy="307777"/>
          </a:xfrm>
          <a:prstGeom prst="rect">
            <a:avLst/>
          </a:prstGeom>
          <a:noFill/>
        </p:spPr>
        <p:txBody>
          <a:bodyPr wrap="square" rtlCol="0">
            <a:spAutoFit/>
          </a:bodyPr>
          <a:lstStyle/>
          <a:p>
            <a:r>
              <a:rPr lang="en-US" sz="1400" dirty="0" smtClean="0"/>
              <a:t>30</a:t>
            </a:r>
            <a:endParaRPr lang="en-US" sz="1400" dirty="0"/>
          </a:p>
        </p:txBody>
      </p:sp>
      <p:sp>
        <p:nvSpPr>
          <p:cNvPr id="182" name="TextBox 181"/>
          <p:cNvSpPr txBox="1"/>
          <p:nvPr/>
        </p:nvSpPr>
        <p:spPr>
          <a:xfrm>
            <a:off x="3747081" y="4270590"/>
            <a:ext cx="544298" cy="307777"/>
          </a:xfrm>
          <a:prstGeom prst="rect">
            <a:avLst/>
          </a:prstGeom>
          <a:noFill/>
        </p:spPr>
        <p:txBody>
          <a:bodyPr wrap="square" rtlCol="0">
            <a:spAutoFit/>
          </a:bodyPr>
          <a:lstStyle/>
          <a:p>
            <a:r>
              <a:rPr lang="en-US" sz="1400" dirty="0" smtClean="0"/>
              <a:t>36</a:t>
            </a:r>
            <a:endParaRPr lang="en-US" sz="1400" dirty="0"/>
          </a:p>
        </p:txBody>
      </p:sp>
      <p:sp>
        <p:nvSpPr>
          <p:cNvPr id="185" name="TextBox 184"/>
          <p:cNvSpPr txBox="1"/>
          <p:nvPr/>
        </p:nvSpPr>
        <p:spPr>
          <a:xfrm>
            <a:off x="8154584" y="6041471"/>
            <a:ext cx="503935" cy="307777"/>
          </a:xfrm>
          <a:prstGeom prst="rect">
            <a:avLst/>
          </a:prstGeom>
          <a:noFill/>
        </p:spPr>
        <p:txBody>
          <a:bodyPr wrap="square" rtlCol="0">
            <a:spAutoFit/>
          </a:bodyPr>
          <a:lstStyle/>
          <a:p>
            <a:r>
              <a:rPr lang="en-US" sz="1400" dirty="0"/>
              <a:t>6</a:t>
            </a:r>
          </a:p>
        </p:txBody>
      </p:sp>
      <p:sp>
        <p:nvSpPr>
          <p:cNvPr id="186" name="TextBox 185"/>
          <p:cNvSpPr txBox="1"/>
          <p:nvPr/>
        </p:nvSpPr>
        <p:spPr>
          <a:xfrm>
            <a:off x="8148224" y="5706251"/>
            <a:ext cx="503935" cy="307777"/>
          </a:xfrm>
          <a:prstGeom prst="rect">
            <a:avLst/>
          </a:prstGeom>
          <a:noFill/>
        </p:spPr>
        <p:txBody>
          <a:bodyPr wrap="square" rtlCol="0">
            <a:spAutoFit/>
          </a:bodyPr>
          <a:lstStyle/>
          <a:p>
            <a:r>
              <a:rPr lang="en-US" sz="1400" dirty="0" smtClean="0"/>
              <a:t>12</a:t>
            </a:r>
            <a:endParaRPr lang="en-US" sz="1400" dirty="0"/>
          </a:p>
        </p:txBody>
      </p:sp>
      <p:sp>
        <p:nvSpPr>
          <p:cNvPr id="187" name="TextBox 186"/>
          <p:cNvSpPr txBox="1"/>
          <p:nvPr/>
        </p:nvSpPr>
        <p:spPr>
          <a:xfrm>
            <a:off x="8159564" y="5353114"/>
            <a:ext cx="503935" cy="307777"/>
          </a:xfrm>
          <a:prstGeom prst="rect">
            <a:avLst/>
          </a:prstGeom>
          <a:noFill/>
        </p:spPr>
        <p:txBody>
          <a:bodyPr wrap="square" rtlCol="0">
            <a:spAutoFit/>
          </a:bodyPr>
          <a:lstStyle/>
          <a:p>
            <a:r>
              <a:rPr lang="en-US" sz="1400" dirty="0" smtClean="0"/>
              <a:t>18</a:t>
            </a:r>
            <a:endParaRPr lang="en-US" sz="1400" dirty="0"/>
          </a:p>
        </p:txBody>
      </p:sp>
      <p:sp>
        <p:nvSpPr>
          <p:cNvPr id="188" name="TextBox 187"/>
          <p:cNvSpPr txBox="1"/>
          <p:nvPr/>
        </p:nvSpPr>
        <p:spPr>
          <a:xfrm>
            <a:off x="8153209" y="4957778"/>
            <a:ext cx="503935" cy="307777"/>
          </a:xfrm>
          <a:prstGeom prst="rect">
            <a:avLst/>
          </a:prstGeom>
          <a:noFill/>
        </p:spPr>
        <p:txBody>
          <a:bodyPr wrap="square" rtlCol="0">
            <a:spAutoFit/>
          </a:bodyPr>
          <a:lstStyle/>
          <a:p>
            <a:r>
              <a:rPr lang="en-US" sz="1400" dirty="0" smtClean="0"/>
              <a:t>24</a:t>
            </a:r>
            <a:endParaRPr lang="en-US" sz="1400" dirty="0"/>
          </a:p>
        </p:txBody>
      </p:sp>
      <p:sp>
        <p:nvSpPr>
          <p:cNvPr id="200" name="TextBox 199"/>
          <p:cNvSpPr txBox="1"/>
          <p:nvPr/>
        </p:nvSpPr>
        <p:spPr>
          <a:xfrm>
            <a:off x="583305" y="669470"/>
            <a:ext cx="3873172" cy="3416320"/>
          </a:xfrm>
          <a:prstGeom prst="rect">
            <a:avLst/>
          </a:prstGeom>
          <a:noFill/>
        </p:spPr>
        <p:txBody>
          <a:bodyPr wrap="square" rtlCol="0">
            <a:spAutoFit/>
          </a:bodyPr>
          <a:lstStyle/>
          <a:p>
            <a:r>
              <a:rPr lang="en-US" dirty="0" smtClean="0"/>
              <a:t>Linda has 36 and </a:t>
            </a:r>
            <a:r>
              <a:rPr lang="en-US" dirty="0" err="1" smtClean="0"/>
              <a:t>Alishka</a:t>
            </a:r>
            <a:r>
              <a:rPr lang="en-US" dirty="0" smtClean="0"/>
              <a:t> has 24.</a:t>
            </a:r>
          </a:p>
          <a:p>
            <a:endParaRPr lang="en-US" dirty="0" smtClean="0"/>
          </a:p>
          <a:p>
            <a:r>
              <a:rPr lang="en-US" dirty="0" smtClean="0"/>
              <a:t>Linda gives away 18.</a:t>
            </a:r>
          </a:p>
          <a:p>
            <a:r>
              <a:rPr lang="en-US" dirty="0" err="1" smtClean="0"/>
              <a:t>Aliska</a:t>
            </a:r>
            <a:r>
              <a:rPr lang="en-US" dirty="0" smtClean="0"/>
              <a:t> gives away 16.</a:t>
            </a:r>
          </a:p>
          <a:p>
            <a:endParaRPr lang="en-US" dirty="0" smtClean="0"/>
          </a:p>
          <a:p>
            <a:r>
              <a:rPr lang="en-US" dirty="0" smtClean="0"/>
              <a:t>Who is the most generous?</a:t>
            </a:r>
          </a:p>
          <a:p>
            <a:r>
              <a:rPr lang="en-US" dirty="0" smtClean="0"/>
              <a:t>Why?</a:t>
            </a:r>
          </a:p>
          <a:p>
            <a:r>
              <a:rPr lang="en-US" dirty="0" smtClean="0"/>
              <a:t>Use </a:t>
            </a:r>
            <a:r>
              <a:rPr lang="en-US" dirty="0" err="1" smtClean="0"/>
              <a:t>colour</a:t>
            </a:r>
            <a:r>
              <a:rPr lang="en-US" dirty="0" smtClean="0"/>
              <a:t> to display your thinking.</a:t>
            </a:r>
          </a:p>
          <a:p>
            <a:endParaRPr lang="en-US" dirty="0" smtClean="0"/>
          </a:p>
          <a:p>
            <a:r>
              <a:rPr lang="en-US" dirty="0" smtClean="0"/>
              <a:t>Give at least two different, but correct, reasons.</a:t>
            </a:r>
          </a:p>
          <a:p>
            <a:endParaRPr lang="en-US" dirty="0"/>
          </a:p>
        </p:txBody>
      </p:sp>
      <p:sp>
        <p:nvSpPr>
          <p:cNvPr id="184" name="Oval 183"/>
          <p:cNvSpPr/>
          <p:nvPr/>
        </p:nvSpPr>
        <p:spPr>
          <a:xfrm flipV="1">
            <a:off x="323339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324473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324404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324404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3244042"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3233395"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70391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70391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71455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71455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0" name="TextBox 199"/>
          <p:cNvSpPr txBox="1"/>
          <p:nvPr/>
        </p:nvSpPr>
        <p:spPr>
          <a:xfrm>
            <a:off x="583305" y="669471"/>
            <a:ext cx="3873172" cy="2862323"/>
          </a:xfrm>
          <a:prstGeom prst="rect">
            <a:avLst/>
          </a:prstGeom>
          <a:noFill/>
        </p:spPr>
        <p:txBody>
          <a:bodyPr wrap="square" rtlCol="0">
            <a:spAutoFit/>
          </a:bodyPr>
          <a:lstStyle/>
          <a:p>
            <a:r>
              <a:rPr lang="en-US" dirty="0" smtClean="0"/>
              <a:t>Linda has 63 and </a:t>
            </a:r>
            <a:r>
              <a:rPr lang="en-US" dirty="0" err="1" smtClean="0"/>
              <a:t>Alishka</a:t>
            </a:r>
            <a:r>
              <a:rPr lang="en-US" dirty="0" smtClean="0"/>
              <a:t> has 81.</a:t>
            </a:r>
          </a:p>
          <a:p>
            <a:endParaRPr lang="en-US" dirty="0" smtClean="0"/>
          </a:p>
          <a:p>
            <a:r>
              <a:rPr lang="en-US" dirty="0" smtClean="0"/>
              <a:t>Linda gives away 42.</a:t>
            </a:r>
          </a:p>
          <a:p>
            <a:r>
              <a:rPr lang="en-US" dirty="0" err="1" smtClean="0"/>
              <a:t>Aliska</a:t>
            </a:r>
            <a:r>
              <a:rPr lang="en-US" dirty="0" smtClean="0"/>
              <a:t> gives away 45.</a:t>
            </a:r>
          </a:p>
          <a:p>
            <a:endParaRPr lang="en-US" dirty="0" smtClean="0"/>
          </a:p>
          <a:p>
            <a:r>
              <a:rPr lang="en-US" dirty="0" smtClean="0"/>
              <a:t>Who is the most generous?</a:t>
            </a:r>
          </a:p>
          <a:p>
            <a:r>
              <a:rPr lang="en-US" dirty="0" smtClean="0"/>
              <a:t>Why?</a:t>
            </a:r>
            <a:endParaRPr lang="en-US" dirty="0" smtClean="0"/>
          </a:p>
          <a:p>
            <a:r>
              <a:rPr lang="en-US" dirty="0" smtClean="0"/>
              <a:t>Display your answer pictorially.</a:t>
            </a:r>
            <a:endParaRPr lang="en-US" dirty="0" smtClean="0"/>
          </a:p>
          <a:p>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554911"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990817"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42672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186262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29853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566251"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002157"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43806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187396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30987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565558"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001464"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43737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187327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30918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565558"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001464"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43737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187327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30918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565558"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001464"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43737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187327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30918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554911"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990817"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42672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186262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29853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565558"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001464"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437370"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1873276"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309182"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150166"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586072"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02197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45788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689379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150166"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586072"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02197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45788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689379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160813"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596719"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03262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46853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690443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160813"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596719"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03262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46853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690443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160813"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596719"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03262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46853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690443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150166"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586072"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02197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45788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689379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160813"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596719"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03262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46853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690443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160813"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596719"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03262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46853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690443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160813"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5596719"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03262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46853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690443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9070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8434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9568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8933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9568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9568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95685" y="389942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473996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73360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474494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73858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474494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474494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474494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73858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4749921" y="3177052"/>
            <a:ext cx="317510" cy="307777"/>
          </a:xfrm>
          <a:prstGeom prst="rect">
            <a:avLst/>
          </a:prstGeom>
          <a:noFill/>
        </p:spPr>
        <p:txBody>
          <a:bodyPr wrap="square" rtlCol="0">
            <a:spAutoFit/>
          </a:bodyPr>
          <a:lstStyle/>
          <a:p>
            <a:r>
              <a:rPr lang="en-US" sz="1400" dirty="0"/>
              <a:t>9</a:t>
            </a:r>
          </a:p>
        </p:txBody>
      </p:sp>
      <p:sp>
        <p:nvSpPr>
          <p:cNvPr id="177" name="TextBox 176"/>
          <p:cNvSpPr txBox="1"/>
          <p:nvPr/>
        </p:nvSpPr>
        <p:spPr>
          <a:xfrm>
            <a:off x="4218381" y="6049217"/>
            <a:ext cx="544298" cy="307777"/>
          </a:xfrm>
          <a:prstGeom prst="rect">
            <a:avLst/>
          </a:prstGeom>
          <a:noFill/>
        </p:spPr>
        <p:txBody>
          <a:bodyPr wrap="square" rtlCol="0">
            <a:spAutoFit/>
          </a:bodyPr>
          <a:lstStyle/>
          <a:p>
            <a:r>
              <a:rPr lang="en-US" sz="1400" dirty="0"/>
              <a:t>9</a:t>
            </a:r>
          </a:p>
        </p:txBody>
      </p:sp>
      <p:sp>
        <p:nvSpPr>
          <p:cNvPr id="178" name="TextBox 177"/>
          <p:cNvSpPr txBox="1"/>
          <p:nvPr/>
        </p:nvSpPr>
        <p:spPr>
          <a:xfrm>
            <a:off x="4212021" y="5691317"/>
            <a:ext cx="544298" cy="307777"/>
          </a:xfrm>
          <a:prstGeom prst="rect">
            <a:avLst/>
          </a:prstGeom>
          <a:noFill/>
        </p:spPr>
        <p:txBody>
          <a:bodyPr wrap="square" rtlCol="0">
            <a:spAutoFit/>
          </a:bodyPr>
          <a:lstStyle/>
          <a:p>
            <a:r>
              <a:rPr lang="en-US" sz="1400" dirty="0" smtClean="0"/>
              <a:t>18</a:t>
            </a:r>
            <a:endParaRPr lang="en-US" sz="1400" dirty="0"/>
          </a:p>
        </p:txBody>
      </p:sp>
      <p:sp>
        <p:nvSpPr>
          <p:cNvPr id="179" name="TextBox 178"/>
          <p:cNvSpPr txBox="1"/>
          <p:nvPr/>
        </p:nvSpPr>
        <p:spPr>
          <a:xfrm>
            <a:off x="4223361" y="5349520"/>
            <a:ext cx="544298" cy="307777"/>
          </a:xfrm>
          <a:prstGeom prst="rect">
            <a:avLst/>
          </a:prstGeom>
          <a:noFill/>
        </p:spPr>
        <p:txBody>
          <a:bodyPr wrap="square" rtlCol="0">
            <a:spAutoFit/>
          </a:bodyPr>
          <a:lstStyle/>
          <a:p>
            <a:r>
              <a:rPr lang="en-US" sz="1400" dirty="0" smtClean="0"/>
              <a:t>27</a:t>
            </a:r>
            <a:endParaRPr lang="en-US" sz="1400" dirty="0"/>
          </a:p>
        </p:txBody>
      </p:sp>
      <p:sp>
        <p:nvSpPr>
          <p:cNvPr id="180" name="TextBox 179"/>
          <p:cNvSpPr txBox="1"/>
          <p:nvPr/>
        </p:nvSpPr>
        <p:spPr>
          <a:xfrm>
            <a:off x="4217006" y="4965524"/>
            <a:ext cx="544298" cy="307777"/>
          </a:xfrm>
          <a:prstGeom prst="rect">
            <a:avLst/>
          </a:prstGeom>
          <a:noFill/>
        </p:spPr>
        <p:txBody>
          <a:bodyPr wrap="square" rtlCol="0">
            <a:spAutoFit/>
          </a:bodyPr>
          <a:lstStyle/>
          <a:p>
            <a:r>
              <a:rPr lang="en-US" sz="1400" dirty="0" smtClean="0"/>
              <a:t>36</a:t>
            </a:r>
            <a:endParaRPr lang="en-US" sz="1400" dirty="0"/>
          </a:p>
        </p:txBody>
      </p:sp>
      <p:sp>
        <p:nvSpPr>
          <p:cNvPr id="181" name="TextBox 180"/>
          <p:cNvSpPr txBox="1"/>
          <p:nvPr/>
        </p:nvSpPr>
        <p:spPr>
          <a:xfrm>
            <a:off x="4223361" y="4601047"/>
            <a:ext cx="544298" cy="307777"/>
          </a:xfrm>
          <a:prstGeom prst="rect">
            <a:avLst/>
          </a:prstGeom>
          <a:noFill/>
        </p:spPr>
        <p:txBody>
          <a:bodyPr wrap="square" rtlCol="0">
            <a:spAutoFit/>
          </a:bodyPr>
          <a:lstStyle/>
          <a:p>
            <a:r>
              <a:rPr lang="en-US" sz="1400" dirty="0" smtClean="0"/>
              <a:t>45</a:t>
            </a:r>
            <a:endParaRPr lang="en-US" sz="1400" dirty="0"/>
          </a:p>
        </p:txBody>
      </p:sp>
      <p:sp>
        <p:nvSpPr>
          <p:cNvPr id="182" name="TextBox 181"/>
          <p:cNvSpPr txBox="1"/>
          <p:nvPr/>
        </p:nvSpPr>
        <p:spPr>
          <a:xfrm>
            <a:off x="4223361" y="4247910"/>
            <a:ext cx="544298" cy="307777"/>
          </a:xfrm>
          <a:prstGeom prst="rect">
            <a:avLst/>
          </a:prstGeom>
          <a:noFill/>
        </p:spPr>
        <p:txBody>
          <a:bodyPr wrap="square" rtlCol="0">
            <a:spAutoFit/>
          </a:bodyPr>
          <a:lstStyle/>
          <a:p>
            <a:r>
              <a:rPr lang="en-US" sz="1400" dirty="0" smtClean="0"/>
              <a:t>54</a:t>
            </a:r>
            <a:endParaRPr lang="en-US" sz="1400" dirty="0"/>
          </a:p>
        </p:txBody>
      </p:sp>
      <p:sp>
        <p:nvSpPr>
          <p:cNvPr id="183" name="TextBox 182"/>
          <p:cNvSpPr txBox="1"/>
          <p:nvPr/>
        </p:nvSpPr>
        <p:spPr>
          <a:xfrm>
            <a:off x="4223361" y="3876646"/>
            <a:ext cx="544298" cy="307777"/>
          </a:xfrm>
          <a:prstGeom prst="rect">
            <a:avLst/>
          </a:prstGeom>
          <a:noFill/>
        </p:spPr>
        <p:txBody>
          <a:bodyPr wrap="square" rtlCol="0">
            <a:spAutoFit/>
          </a:bodyPr>
          <a:lstStyle/>
          <a:p>
            <a:r>
              <a:rPr lang="en-US" sz="1400" dirty="0" smtClean="0"/>
              <a:t>63</a:t>
            </a:r>
            <a:endParaRPr lang="en-US" sz="1400" dirty="0"/>
          </a:p>
        </p:txBody>
      </p:sp>
      <p:sp>
        <p:nvSpPr>
          <p:cNvPr id="185" name="TextBox 184"/>
          <p:cNvSpPr txBox="1"/>
          <p:nvPr/>
        </p:nvSpPr>
        <p:spPr>
          <a:xfrm>
            <a:off x="8698904" y="6041471"/>
            <a:ext cx="503935" cy="307777"/>
          </a:xfrm>
          <a:prstGeom prst="rect">
            <a:avLst/>
          </a:prstGeom>
          <a:noFill/>
        </p:spPr>
        <p:txBody>
          <a:bodyPr wrap="square" rtlCol="0">
            <a:spAutoFit/>
          </a:bodyPr>
          <a:lstStyle/>
          <a:p>
            <a:r>
              <a:rPr lang="en-US" sz="1400" dirty="0"/>
              <a:t>9</a:t>
            </a:r>
          </a:p>
        </p:txBody>
      </p:sp>
      <p:sp>
        <p:nvSpPr>
          <p:cNvPr id="186" name="TextBox 185"/>
          <p:cNvSpPr txBox="1"/>
          <p:nvPr/>
        </p:nvSpPr>
        <p:spPr>
          <a:xfrm>
            <a:off x="8692544" y="5706251"/>
            <a:ext cx="503935" cy="307777"/>
          </a:xfrm>
          <a:prstGeom prst="rect">
            <a:avLst/>
          </a:prstGeom>
          <a:noFill/>
        </p:spPr>
        <p:txBody>
          <a:bodyPr wrap="square" rtlCol="0">
            <a:spAutoFit/>
          </a:bodyPr>
          <a:lstStyle/>
          <a:p>
            <a:r>
              <a:rPr lang="en-US" sz="1400" dirty="0" smtClean="0"/>
              <a:t>18</a:t>
            </a:r>
            <a:endParaRPr lang="en-US" sz="1400" dirty="0"/>
          </a:p>
        </p:txBody>
      </p:sp>
      <p:sp>
        <p:nvSpPr>
          <p:cNvPr id="187" name="TextBox 186"/>
          <p:cNvSpPr txBox="1"/>
          <p:nvPr/>
        </p:nvSpPr>
        <p:spPr>
          <a:xfrm>
            <a:off x="8703884" y="5353114"/>
            <a:ext cx="503935" cy="307777"/>
          </a:xfrm>
          <a:prstGeom prst="rect">
            <a:avLst/>
          </a:prstGeom>
          <a:noFill/>
        </p:spPr>
        <p:txBody>
          <a:bodyPr wrap="square" rtlCol="0">
            <a:spAutoFit/>
          </a:bodyPr>
          <a:lstStyle/>
          <a:p>
            <a:r>
              <a:rPr lang="en-US" sz="1400" dirty="0" smtClean="0"/>
              <a:t>27</a:t>
            </a:r>
            <a:endParaRPr lang="en-US" sz="1400" dirty="0"/>
          </a:p>
        </p:txBody>
      </p:sp>
      <p:sp>
        <p:nvSpPr>
          <p:cNvPr id="188" name="TextBox 187"/>
          <p:cNvSpPr txBox="1"/>
          <p:nvPr/>
        </p:nvSpPr>
        <p:spPr>
          <a:xfrm>
            <a:off x="8697529" y="4957778"/>
            <a:ext cx="503935" cy="307777"/>
          </a:xfrm>
          <a:prstGeom prst="rect">
            <a:avLst/>
          </a:prstGeom>
          <a:noFill/>
        </p:spPr>
        <p:txBody>
          <a:bodyPr wrap="square" rtlCol="0">
            <a:spAutoFit/>
          </a:bodyPr>
          <a:lstStyle/>
          <a:p>
            <a:r>
              <a:rPr lang="en-US" sz="1400" dirty="0" smtClean="0"/>
              <a:t>36</a:t>
            </a:r>
            <a:endParaRPr lang="en-US" sz="1400" dirty="0"/>
          </a:p>
        </p:txBody>
      </p:sp>
      <p:sp>
        <p:nvSpPr>
          <p:cNvPr id="189" name="TextBox 188"/>
          <p:cNvSpPr txBox="1"/>
          <p:nvPr/>
        </p:nvSpPr>
        <p:spPr>
          <a:xfrm>
            <a:off x="8703884" y="4593301"/>
            <a:ext cx="503935" cy="307777"/>
          </a:xfrm>
          <a:prstGeom prst="rect">
            <a:avLst/>
          </a:prstGeom>
          <a:noFill/>
        </p:spPr>
        <p:txBody>
          <a:bodyPr wrap="square" rtlCol="0">
            <a:spAutoFit/>
          </a:bodyPr>
          <a:lstStyle/>
          <a:p>
            <a:r>
              <a:rPr lang="en-US" sz="1400" dirty="0" smtClean="0"/>
              <a:t>45</a:t>
            </a:r>
            <a:endParaRPr lang="en-US" sz="1400" dirty="0"/>
          </a:p>
        </p:txBody>
      </p:sp>
      <p:sp>
        <p:nvSpPr>
          <p:cNvPr id="190" name="TextBox 189"/>
          <p:cNvSpPr txBox="1"/>
          <p:nvPr/>
        </p:nvSpPr>
        <p:spPr>
          <a:xfrm>
            <a:off x="8703884" y="4240164"/>
            <a:ext cx="503935" cy="307777"/>
          </a:xfrm>
          <a:prstGeom prst="rect">
            <a:avLst/>
          </a:prstGeom>
          <a:noFill/>
        </p:spPr>
        <p:txBody>
          <a:bodyPr wrap="square" rtlCol="0">
            <a:spAutoFit/>
          </a:bodyPr>
          <a:lstStyle/>
          <a:p>
            <a:r>
              <a:rPr lang="en-US" sz="1400" dirty="0" smtClean="0"/>
              <a:t>54</a:t>
            </a:r>
            <a:endParaRPr lang="en-US" sz="1400" dirty="0"/>
          </a:p>
        </p:txBody>
      </p:sp>
      <p:sp>
        <p:nvSpPr>
          <p:cNvPr id="191" name="TextBox 190"/>
          <p:cNvSpPr txBox="1"/>
          <p:nvPr/>
        </p:nvSpPr>
        <p:spPr>
          <a:xfrm>
            <a:off x="8703884" y="3859049"/>
            <a:ext cx="503935" cy="307777"/>
          </a:xfrm>
          <a:prstGeom prst="rect">
            <a:avLst/>
          </a:prstGeom>
          <a:noFill/>
        </p:spPr>
        <p:txBody>
          <a:bodyPr wrap="square" rtlCol="0">
            <a:spAutoFit/>
          </a:bodyPr>
          <a:lstStyle/>
          <a:p>
            <a:r>
              <a:rPr lang="en-US" sz="1400" dirty="0" smtClean="0"/>
              <a:t>63</a:t>
            </a:r>
            <a:endParaRPr lang="en-US" sz="1400" dirty="0"/>
          </a:p>
        </p:txBody>
      </p:sp>
      <p:sp>
        <p:nvSpPr>
          <p:cNvPr id="192" name="TextBox 191"/>
          <p:cNvSpPr txBox="1"/>
          <p:nvPr/>
        </p:nvSpPr>
        <p:spPr>
          <a:xfrm>
            <a:off x="8697524" y="3478469"/>
            <a:ext cx="503935" cy="307777"/>
          </a:xfrm>
          <a:prstGeom prst="rect">
            <a:avLst/>
          </a:prstGeom>
          <a:noFill/>
        </p:spPr>
        <p:txBody>
          <a:bodyPr wrap="square" rtlCol="0">
            <a:spAutoFit/>
          </a:bodyPr>
          <a:lstStyle/>
          <a:p>
            <a:r>
              <a:rPr lang="en-US" sz="1400" dirty="0" smtClean="0"/>
              <a:t>72</a:t>
            </a:r>
            <a:endParaRPr lang="en-US" sz="1400" dirty="0"/>
          </a:p>
        </p:txBody>
      </p:sp>
      <p:sp>
        <p:nvSpPr>
          <p:cNvPr id="193" name="TextBox 192"/>
          <p:cNvSpPr txBox="1"/>
          <p:nvPr/>
        </p:nvSpPr>
        <p:spPr>
          <a:xfrm>
            <a:off x="8708864" y="3125332"/>
            <a:ext cx="503935" cy="307777"/>
          </a:xfrm>
          <a:prstGeom prst="rect">
            <a:avLst/>
          </a:prstGeom>
          <a:noFill/>
        </p:spPr>
        <p:txBody>
          <a:bodyPr wrap="square" rtlCol="0">
            <a:spAutoFit/>
          </a:bodyPr>
          <a:lstStyle/>
          <a:p>
            <a:r>
              <a:rPr lang="en-US" sz="1400" dirty="0" smtClean="0"/>
              <a:t>81</a:t>
            </a:r>
            <a:endParaRPr lang="en-US" sz="1400" dirty="0"/>
          </a:p>
        </p:txBody>
      </p:sp>
      <p:sp>
        <p:nvSpPr>
          <p:cNvPr id="200" name="TextBox 199"/>
          <p:cNvSpPr txBox="1"/>
          <p:nvPr/>
        </p:nvSpPr>
        <p:spPr>
          <a:xfrm>
            <a:off x="583305" y="669471"/>
            <a:ext cx="3873172" cy="2862323"/>
          </a:xfrm>
          <a:prstGeom prst="rect">
            <a:avLst/>
          </a:prstGeom>
          <a:noFill/>
        </p:spPr>
        <p:txBody>
          <a:bodyPr wrap="square" rtlCol="0">
            <a:spAutoFit/>
          </a:bodyPr>
          <a:lstStyle/>
          <a:p>
            <a:r>
              <a:rPr lang="en-US" dirty="0" smtClean="0"/>
              <a:t>Linda has 63 and </a:t>
            </a:r>
            <a:r>
              <a:rPr lang="en-US" dirty="0" err="1" smtClean="0"/>
              <a:t>Alishka</a:t>
            </a:r>
            <a:r>
              <a:rPr lang="en-US" dirty="0" smtClean="0"/>
              <a:t> has 81.</a:t>
            </a:r>
          </a:p>
          <a:p>
            <a:endParaRPr lang="en-US" dirty="0" smtClean="0"/>
          </a:p>
          <a:p>
            <a:r>
              <a:rPr lang="en-US" dirty="0" smtClean="0"/>
              <a:t>Linda gives away 42.</a:t>
            </a:r>
          </a:p>
          <a:p>
            <a:r>
              <a:rPr lang="en-US" dirty="0" err="1" smtClean="0"/>
              <a:t>Aliska</a:t>
            </a:r>
            <a:r>
              <a:rPr lang="en-US" dirty="0" smtClean="0"/>
              <a:t> gives away 45.</a:t>
            </a:r>
          </a:p>
          <a:p>
            <a:endParaRPr lang="en-US" dirty="0" smtClean="0"/>
          </a:p>
          <a:p>
            <a:r>
              <a:rPr lang="en-US" dirty="0" smtClean="0"/>
              <a:t>Who is the most generous?</a:t>
            </a:r>
          </a:p>
          <a:p>
            <a:r>
              <a:rPr lang="en-US" dirty="0" smtClean="0"/>
              <a:t>Why?</a:t>
            </a:r>
          </a:p>
          <a:p>
            <a:r>
              <a:rPr lang="en-US" dirty="0" smtClean="0"/>
              <a:t>Use </a:t>
            </a:r>
            <a:r>
              <a:rPr lang="en-US" dirty="0" err="1" smtClean="0"/>
              <a:t>colour</a:t>
            </a:r>
            <a:r>
              <a:rPr lang="en-US" dirty="0" smtClean="0"/>
              <a:t> to display your thinking.</a:t>
            </a:r>
          </a:p>
          <a:p>
            <a:endParaRPr lang="en-US" dirty="0" smtClean="0"/>
          </a:p>
          <a:p>
            <a:endParaRPr lang="en-US" dirty="0"/>
          </a:p>
        </p:txBody>
      </p:sp>
      <p:sp>
        <p:nvSpPr>
          <p:cNvPr id="184" name="Oval 183"/>
          <p:cNvSpPr/>
          <p:nvPr/>
        </p:nvSpPr>
        <p:spPr>
          <a:xfrm flipV="1">
            <a:off x="273443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274577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274508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274508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2745082"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2734435"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p:cNvSpPr/>
          <p:nvPr/>
        </p:nvSpPr>
        <p:spPr>
          <a:xfrm flipV="1">
            <a:off x="2745082"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16536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17670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17600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17600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3176008"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3165361"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3" name="Oval 212"/>
          <p:cNvSpPr/>
          <p:nvPr/>
        </p:nvSpPr>
        <p:spPr>
          <a:xfrm flipV="1">
            <a:off x="3176008"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34103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34103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35167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35167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35167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34103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35167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35167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7351677" y="321787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7754250"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7754250"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7764897"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7764897"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7764897" y="46807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7754250" y="432918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7764897" y="39549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7764897" y="35580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flipV="1">
            <a:off x="7764897" y="322285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3567241" y="6122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3578581" y="57871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3577888" y="54355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3577888" y="50499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flipV="1">
            <a:off x="3577888" y="46870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flipV="1">
            <a:off x="3567241" y="433554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3" name="Oval 152"/>
          <p:cNvSpPr/>
          <p:nvPr/>
        </p:nvSpPr>
        <p:spPr>
          <a:xfrm flipV="1">
            <a:off x="3577888" y="39613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flipV="1">
            <a:off x="3946441"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1" name="Oval 170"/>
          <p:cNvSpPr/>
          <p:nvPr/>
        </p:nvSpPr>
        <p:spPr>
          <a:xfrm flipV="1">
            <a:off x="3957781"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2" name="Oval 171"/>
          <p:cNvSpPr/>
          <p:nvPr/>
        </p:nvSpPr>
        <p:spPr>
          <a:xfrm flipV="1">
            <a:off x="3957088"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3" name="Oval 172"/>
          <p:cNvSpPr/>
          <p:nvPr/>
        </p:nvSpPr>
        <p:spPr>
          <a:xfrm flipV="1">
            <a:off x="3957088"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4" name="Oval 173"/>
          <p:cNvSpPr/>
          <p:nvPr/>
        </p:nvSpPr>
        <p:spPr>
          <a:xfrm flipV="1">
            <a:off x="3957088" y="46807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5" name="Oval 174"/>
          <p:cNvSpPr/>
          <p:nvPr/>
        </p:nvSpPr>
        <p:spPr>
          <a:xfrm flipV="1">
            <a:off x="3946441" y="432918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6" name="Oval 175"/>
          <p:cNvSpPr/>
          <p:nvPr/>
        </p:nvSpPr>
        <p:spPr>
          <a:xfrm flipV="1">
            <a:off x="3957088" y="39549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4" name="Oval 243"/>
          <p:cNvSpPr/>
          <p:nvPr/>
        </p:nvSpPr>
        <p:spPr>
          <a:xfrm flipV="1">
            <a:off x="8128476" y="61259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5" name="Oval 244"/>
          <p:cNvSpPr/>
          <p:nvPr/>
        </p:nvSpPr>
        <p:spPr>
          <a:xfrm flipV="1">
            <a:off x="8128476" y="579070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6" name="Oval 245"/>
          <p:cNvSpPr/>
          <p:nvPr/>
        </p:nvSpPr>
        <p:spPr>
          <a:xfrm flipV="1">
            <a:off x="8139123" y="543915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7" name="Oval 246"/>
          <p:cNvSpPr/>
          <p:nvPr/>
        </p:nvSpPr>
        <p:spPr>
          <a:xfrm flipV="1">
            <a:off x="8139123" y="505358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Oval 247"/>
          <p:cNvSpPr/>
          <p:nvPr/>
        </p:nvSpPr>
        <p:spPr>
          <a:xfrm flipV="1">
            <a:off x="8139123" y="46906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9" name="Oval 248"/>
          <p:cNvSpPr/>
          <p:nvPr/>
        </p:nvSpPr>
        <p:spPr>
          <a:xfrm flipV="1">
            <a:off x="8128476" y="43391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0" name="Oval 249"/>
          <p:cNvSpPr/>
          <p:nvPr/>
        </p:nvSpPr>
        <p:spPr>
          <a:xfrm flipV="1">
            <a:off x="8139123" y="396491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1" name="Oval 250"/>
          <p:cNvSpPr/>
          <p:nvPr/>
        </p:nvSpPr>
        <p:spPr>
          <a:xfrm flipV="1">
            <a:off x="8139123" y="356803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2" name="Oval 251"/>
          <p:cNvSpPr/>
          <p:nvPr/>
        </p:nvSpPr>
        <p:spPr>
          <a:xfrm flipV="1">
            <a:off x="8139123" y="3232805"/>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3" name="Oval 252"/>
          <p:cNvSpPr/>
          <p:nvPr/>
        </p:nvSpPr>
        <p:spPr>
          <a:xfrm flipV="1">
            <a:off x="8496336" y="611957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4" name="Oval 253"/>
          <p:cNvSpPr/>
          <p:nvPr/>
        </p:nvSpPr>
        <p:spPr>
          <a:xfrm flipV="1">
            <a:off x="8496336" y="578434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5" name="Oval 254"/>
          <p:cNvSpPr/>
          <p:nvPr/>
        </p:nvSpPr>
        <p:spPr>
          <a:xfrm flipV="1">
            <a:off x="8506983" y="54327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6" name="Oval 255"/>
          <p:cNvSpPr/>
          <p:nvPr/>
        </p:nvSpPr>
        <p:spPr>
          <a:xfrm flipV="1">
            <a:off x="8506983" y="504722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Oval 256"/>
          <p:cNvSpPr/>
          <p:nvPr/>
        </p:nvSpPr>
        <p:spPr>
          <a:xfrm flipV="1">
            <a:off x="8506983" y="468433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8" name="Oval 257"/>
          <p:cNvSpPr/>
          <p:nvPr/>
        </p:nvSpPr>
        <p:spPr>
          <a:xfrm flipV="1">
            <a:off x="8496336" y="43327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9" name="Oval 258"/>
          <p:cNvSpPr/>
          <p:nvPr/>
        </p:nvSpPr>
        <p:spPr>
          <a:xfrm flipV="1">
            <a:off x="8506983" y="395855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0" name="Oval 259"/>
          <p:cNvSpPr/>
          <p:nvPr/>
        </p:nvSpPr>
        <p:spPr>
          <a:xfrm flipV="1">
            <a:off x="8506983" y="356167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1" name="Oval 260"/>
          <p:cNvSpPr/>
          <p:nvPr/>
        </p:nvSpPr>
        <p:spPr>
          <a:xfrm flipV="1">
            <a:off x="8506983" y="3226445"/>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554911"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990817"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426723"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1862629"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298535"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566251"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002157"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438063"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1873969"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309875"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565558"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001464"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437370"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1873276"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309182"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565558"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001464"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437370"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1873276"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309182"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565558"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001464"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437370"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1873276"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309182"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554911"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990817"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426723"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1862629"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298535"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565558"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001464"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437370"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1873276"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309182"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150166"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586072"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021978"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457884"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6893790"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150166"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586072"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021978"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457884"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6893790"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160813"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596719"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032625"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468531"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6904437"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160813"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596719"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032625"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468531"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6904437"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160813"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596719"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032625"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468531"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6904437"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150166"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586072"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021978"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457884"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6893790"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160813"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596719"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032625"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468531"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6904437"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160813"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596719"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032625"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468531"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6904437"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160813"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5596719"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032625"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468531"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6904437"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9070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8434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9568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8933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9568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9568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95685" y="389942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473996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73360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474494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73858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474494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474494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474494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73858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4749921" y="3177052"/>
            <a:ext cx="317510" cy="307777"/>
          </a:xfrm>
          <a:prstGeom prst="rect">
            <a:avLst/>
          </a:prstGeom>
          <a:noFill/>
        </p:spPr>
        <p:txBody>
          <a:bodyPr wrap="square" rtlCol="0">
            <a:spAutoFit/>
          </a:bodyPr>
          <a:lstStyle/>
          <a:p>
            <a:r>
              <a:rPr lang="en-US" sz="1400" dirty="0"/>
              <a:t>9</a:t>
            </a:r>
          </a:p>
        </p:txBody>
      </p:sp>
      <p:sp>
        <p:nvSpPr>
          <p:cNvPr id="177" name="TextBox 176"/>
          <p:cNvSpPr txBox="1"/>
          <p:nvPr/>
        </p:nvSpPr>
        <p:spPr>
          <a:xfrm>
            <a:off x="4218381" y="6049217"/>
            <a:ext cx="544298" cy="307777"/>
          </a:xfrm>
          <a:prstGeom prst="rect">
            <a:avLst/>
          </a:prstGeom>
          <a:noFill/>
        </p:spPr>
        <p:txBody>
          <a:bodyPr wrap="square" rtlCol="0">
            <a:spAutoFit/>
          </a:bodyPr>
          <a:lstStyle/>
          <a:p>
            <a:r>
              <a:rPr lang="en-US" sz="1400" dirty="0"/>
              <a:t>9</a:t>
            </a:r>
          </a:p>
        </p:txBody>
      </p:sp>
      <p:sp>
        <p:nvSpPr>
          <p:cNvPr id="178" name="TextBox 177"/>
          <p:cNvSpPr txBox="1"/>
          <p:nvPr/>
        </p:nvSpPr>
        <p:spPr>
          <a:xfrm>
            <a:off x="4212021" y="5691317"/>
            <a:ext cx="544298" cy="307777"/>
          </a:xfrm>
          <a:prstGeom prst="rect">
            <a:avLst/>
          </a:prstGeom>
          <a:noFill/>
        </p:spPr>
        <p:txBody>
          <a:bodyPr wrap="square" rtlCol="0">
            <a:spAutoFit/>
          </a:bodyPr>
          <a:lstStyle/>
          <a:p>
            <a:r>
              <a:rPr lang="en-US" sz="1400" dirty="0" smtClean="0"/>
              <a:t>18</a:t>
            </a:r>
            <a:endParaRPr lang="en-US" sz="1400" dirty="0"/>
          </a:p>
        </p:txBody>
      </p:sp>
      <p:sp>
        <p:nvSpPr>
          <p:cNvPr id="179" name="TextBox 178"/>
          <p:cNvSpPr txBox="1"/>
          <p:nvPr/>
        </p:nvSpPr>
        <p:spPr>
          <a:xfrm>
            <a:off x="4223361" y="5349520"/>
            <a:ext cx="544298" cy="307777"/>
          </a:xfrm>
          <a:prstGeom prst="rect">
            <a:avLst/>
          </a:prstGeom>
          <a:noFill/>
        </p:spPr>
        <p:txBody>
          <a:bodyPr wrap="square" rtlCol="0">
            <a:spAutoFit/>
          </a:bodyPr>
          <a:lstStyle/>
          <a:p>
            <a:r>
              <a:rPr lang="en-US" sz="1400" dirty="0" smtClean="0"/>
              <a:t>27</a:t>
            </a:r>
            <a:endParaRPr lang="en-US" sz="1400" dirty="0"/>
          </a:p>
        </p:txBody>
      </p:sp>
      <p:sp>
        <p:nvSpPr>
          <p:cNvPr id="180" name="TextBox 179"/>
          <p:cNvSpPr txBox="1"/>
          <p:nvPr/>
        </p:nvSpPr>
        <p:spPr>
          <a:xfrm>
            <a:off x="4217006" y="4965524"/>
            <a:ext cx="544298" cy="307777"/>
          </a:xfrm>
          <a:prstGeom prst="rect">
            <a:avLst/>
          </a:prstGeom>
          <a:noFill/>
        </p:spPr>
        <p:txBody>
          <a:bodyPr wrap="square" rtlCol="0">
            <a:spAutoFit/>
          </a:bodyPr>
          <a:lstStyle/>
          <a:p>
            <a:r>
              <a:rPr lang="en-US" sz="1400" dirty="0" smtClean="0"/>
              <a:t>36</a:t>
            </a:r>
            <a:endParaRPr lang="en-US" sz="1400" dirty="0"/>
          </a:p>
        </p:txBody>
      </p:sp>
      <p:sp>
        <p:nvSpPr>
          <p:cNvPr id="181" name="TextBox 180"/>
          <p:cNvSpPr txBox="1"/>
          <p:nvPr/>
        </p:nvSpPr>
        <p:spPr>
          <a:xfrm>
            <a:off x="4223361" y="4601047"/>
            <a:ext cx="544298" cy="307777"/>
          </a:xfrm>
          <a:prstGeom prst="rect">
            <a:avLst/>
          </a:prstGeom>
          <a:noFill/>
        </p:spPr>
        <p:txBody>
          <a:bodyPr wrap="square" rtlCol="0">
            <a:spAutoFit/>
          </a:bodyPr>
          <a:lstStyle/>
          <a:p>
            <a:r>
              <a:rPr lang="en-US" sz="1400" dirty="0" smtClean="0"/>
              <a:t>45</a:t>
            </a:r>
            <a:endParaRPr lang="en-US" sz="1400" dirty="0"/>
          </a:p>
        </p:txBody>
      </p:sp>
      <p:sp>
        <p:nvSpPr>
          <p:cNvPr id="182" name="TextBox 181"/>
          <p:cNvSpPr txBox="1"/>
          <p:nvPr/>
        </p:nvSpPr>
        <p:spPr>
          <a:xfrm>
            <a:off x="4223361" y="4247910"/>
            <a:ext cx="544298" cy="307777"/>
          </a:xfrm>
          <a:prstGeom prst="rect">
            <a:avLst/>
          </a:prstGeom>
          <a:noFill/>
        </p:spPr>
        <p:txBody>
          <a:bodyPr wrap="square" rtlCol="0">
            <a:spAutoFit/>
          </a:bodyPr>
          <a:lstStyle/>
          <a:p>
            <a:r>
              <a:rPr lang="en-US" sz="1400" dirty="0" smtClean="0"/>
              <a:t>54</a:t>
            </a:r>
            <a:endParaRPr lang="en-US" sz="1400" dirty="0"/>
          </a:p>
        </p:txBody>
      </p:sp>
      <p:sp>
        <p:nvSpPr>
          <p:cNvPr id="183" name="TextBox 182"/>
          <p:cNvSpPr txBox="1"/>
          <p:nvPr/>
        </p:nvSpPr>
        <p:spPr>
          <a:xfrm>
            <a:off x="4223361" y="3876646"/>
            <a:ext cx="544298" cy="307777"/>
          </a:xfrm>
          <a:prstGeom prst="rect">
            <a:avLst/>
          </a:prstGeom>
          <a:noFill/>
        </p:spPr>
        <p:txBody>
          <a:bodyPr wrap="square" rtlCol="0">
            <a:spAutoFit/>
          </a:bodyPr>
          <a:lstStyle/>
          <a:p>
            <a:r>
              <a:rPr lang="en-US" sz="1400" dirty="0" smtClean="0"/>
              <a:t>63</a:t>
            </a:r>
            <a:endParaRPr lang="en-US" sz="1400" dirty="0"/>
          </a:p>
        </p:txBody>
      </p:sp>
      <p:sp>
        <p:nvSpPr>
          <p:cNvPr id="185" name="TextBox 184"/>
          <p:cNvSpPr txBox="1"/>
          <p:nvPr/>
        </p:nvSpPr>
        <p:spPr>
          <a:xfrm>
            <a:off x="8698904" y="6041471"/>
            <a:ext cx="503935" cy="307777"/>
          </a:xfrm>
          <a:prstGeom prst="rect">
            <a:avLst/>
          </a:prstGeom>
          <a:noFill/>
        </p:spPr>
        <p:txBody>
          <a:bodyPr wrap="square" rtlCol="0">
            <a:spAutoFit/>
          </a:bodyPr>
          <a:lstStyle/>
          <a:p>
            <a:r>
              <a:rPr lang="en-US" sz="1400" dirty="0"/>
              <a:t>9</a:t>
            </a:r>
          </a:p>
        </p:txBody>
      </p:sp>
      <p:sp>
        <p:nvSpPr>
          <p:cNvPr id="186" name="TextBox 185"/>
          <p:cNvSpPr txBox="1"/>
          <p:nvPr/>
        </p:nvSpPr>
        <p:spPr>
          <a:xfrm>
            <a:off x="8692544" y="5706251"/>
            <a:ext cx="503935" cy="307777"/>
          </a:xfrm>
          <a:prstGeom prst="rect">
            <a:avLst/>
          </a:prstGeom>
          <a:noFill/>
        </p:spPr>
        <p:txBody>
          <a:bodyPr wrap="square" rtlCol="0">
            <a:spAutoFit/>
          </a:bodyPr>
          <a:lstStyle/>
          <a:p>
            <a:r>
              <a:rPr lang="en-US" sz="1400" dirty="0" smtClean="0"/>
              <a:t>18</a:t>
            </a:r>
            <a:endParaRPr lang="en-US" sz="1400" dirty="0"/>
          </a:p>
        </p:txBody>
      </p:sp>
      <p:sp>
        <p:nvSpPr>
          <p:cNvPr id="187" name="TextBox 186"/>
          <p:cNvSpPr txBox="1"/>
          <p:nvPr/>
        </p:nvSpPr>
        <p:spPr>
          <a:xfrm>
            <a:off x="8703884" y="5353114"/>
            <a:ext cx="503935" cy="307777"/>
          </a:xfrm>
          <a:prstGeom prst="rect">
            <a:avLst/>
          </a:prstGeom>
          <a:noFill/>
        </p:spPr>
        <p:txBody>
          <a:bodyPr wrap="square" rtlCol="0">
            <a:spAutoFit/>
          </a:bodyPr>
          <a:lstStyle/>
          <a:p>
            <a:r>
              <a:rPr lang="en-US" sz="1400" dirty="0" smtClean="0"/>
              <a:t>27</a:t>
            </a:r>
            <a:endParaRPr lang="en-US" sz="1400" dirty="0"/>
          </a:p>
        </p:txBody>
      </p:sp>
      <p:sp>
        <p:nvSpPr>
          <p:cNvPr id="188" name="TextBox 187"/>
          <p:cNvSpPr txBox="1"/>
          <p:nvPr/>
        </p:nvSpPr>
        <p:spPr>
          <a:xfrm>
            <a:off x="8697529" y="4957778"/>
            <a:ext cx="503935" cy="307777"/>
          </a:xfrm>
          <a:prstGeom prst="rect">
            <a:avLst/>
          </a:prstGeom>
          <a:noFill/>
        </p:spPr>
        <p:txBody>
          <a:bodyPr wrap="square" rtlCol="0">
            <a:spAutoFit/>
          </a:bodyPr>
          <a:lstStyle/>
          <a:p>
            <a:r>
              <a:rPr lang="en-US" sz="1400" dirty="0" smtClean="0"/>
              <a:t>36</a:t>
            </a:r>
            <a:endParaRPr lang="en-US" sz="1400" dirty="0"/>
          </a:p>
        </p:txBody>
      </p:sp>
      <p:sp>
        <p:nvSpPr>
          <p:cNvPr id="189" name="TextBox 188"/>
          <p:cNvSpPr txBox="1"/>
          <p:nvPr/>
        </p:nvSpPr>
        <p:spPr>
          <a:xfrm>
            <a:off x="8703884" y="4593301"/>
            <a:ext cx="503935" cy="307777"/>
          </a:xfrm>
          <a:prstGeom prst="rect">
            <a:avLst/>
          </a:prstGeom>
          <a:noFill/>
        </p:spPr>
        <p:txBody>
          <a:bodyPr wrap="square" rtlCol="0">
            <a:spAutoFit/>
          </a:bodyPr>
          <a:lstStyle/>
          <a:p>
            <a:r>
              <a:rPr lang="en-US" sz="1400" dirty="0" smtClean="0"/>
              <a:t>45</a:t>
            </a:r>
            <a:endParaRPr lang="en-US" sz="1400" dirty="0"/>
          </a:p>
        </p:txBody>
      </p:sp>
      <p:sp>
        <p:nvSpPr>
          <p:cNvPr id="190" name="TextBox 189"/>
          <p:cNvSpPr txBox="1"/>
          <p:nvPr/>
        </p:nvSpPr>
        <p:spPr>
          <a:xfrm>
            <a:off x="8703884" y="4240164"/>
            <a:ext cx="503935" cy="307777"/>
          </a:xfrm>
          <a:prstGeom prst="rect">
            <a:avLst/>
          </a:prstGeom>
          <a:noFill/>
        </p:spPr>
        <p:txBody>
          <a:bodyPr wrap="square" rtlCol="0">
            <a:spAutoFit/>
          </a:bodyPr>
          <a:lstStyle/>
          <a:p>
            <a:r>
              <a:rPr lang="en-US" sz="1400" dirty="0" smtClean="0"/>
              <a:t>54</a:t>
            </a:r>
            <a:endParaRPr lang="en-US" sz="1400" dirty="0"/>
          </a:p>
        </p:txBody>
      </p:sp>
      <p:sp>
        <p:nvSpPr>
          <p:cNvPr id="191" name="TextBox 190"/>
          <p:cNvSpPr txBox="1"/>
          <p:nvPr/>
        </p:nvSpPr>
        <p:spPr>
          <a:xfrm>
            <a:off x="8703884" y="3859049"/>
            <a:ext cx="503935" cy="307777"/>
          </a:xfrm>
          <a:prstGeom prst="rect">
            <a:avLst/>
          </a:prstGeom>
          <a:noFill/>
        </p:spPr>
        <p:txBody>
          <a:bodyPr wrap="square" rtlCol="0">
            <a:spAutoFit/>
          </a:bodyPr>
          <a:lstStyle/>
          <a:p>
            <a:r>
              <a:rPr lang="en-US" sz="1400" dirty="0" smtClean="0"/>
              <a:t>63</a:t>
            </a:r>
            <a:endParaRPr lang="en-US" sz="1400" dirty="0"/>
          </a:p>
        </p:txBody>
      </p:sp>
      <p:sp>
        <p:nvSpPr>
          <p:cNvPr id="192" name="TextBox 191"/>
          <p:cNvSpPr txBox="1"/>
          <p:nvPr/>
        </p:nvSpPr>
        <p:spPr>
          <a:xfrm>
            <a:off x="8697524" y="3478469"/>
            <a:ext cx="503935" cy="307777"/>
          </a:xfrm>
          <a:prstGeom prst="rect">
            <a:avLst/>
          </a:prstGeom>
          <a:noFill/>
        </p:spPr>
        <p:txBody>
          <a:bodyPr wrap="square" rtlCol="0">
            <a:spAutoFit/>
          </a:bodyPr>
          <a:lstStyle/>
          <a:p>
            <a:r>
              <a:rPr lang="en-US" sz="1400" dirty="0" smtClean="0"/>
              <a:t>72</a:t>
            </a:r>
            <a:endParaRPr lang="en-US" sz="1400" dirty="0"/>
          </a:p>
        </p:txBody>
      </p:sp>
      <p:sp>
        <p:nvSpPr>
          <p:cNvPr id="193" name="TextBox 192"/>
          <p:cNvSpPr txBox="1"/>
          <p:nvPr/>
        </p:nvSpPr>
        <p:spPr>
          <a:xfrm>
            <a:off x="8708864" y="3125332"/>
            <a:ext cx="503935" cy="307777"/>
          </a:xfrm>
          <a:prstGeom prst="rect">
            <a:avLst/>
          </a:prstGeom>
          <a:noFill/>
        </p:spPr>
        <p:txBody>
          <a:bodyPr wrap="square" rtlCol="0">
            <a:spAutoFit/>
          </a:bodyPr>
          <a:lstStyle/>
          <a:p>
            <a:r>
              <a:rPr lang="en-US" sz="1400" dirty="0" smtClean="0"/>
              <a:t>81</a:t>
            </a:r>
            <a:endParaRPr lang="en-US" sz="1400" dirty="0"/>
          </a:p>
        </p:txBody>
      </p:sp>
      <p:sp>
        <p:nvSpPr>
          <p:cNvPr id="200" name="TextBox 199"/>
          <p:cNvSpPr txBox="1"/>
          <p:nvPr/>
        </p:nvSpPr>
        <p:spPr>
          <a:xfrm>
            <a:off x="583305" y="669471"/>
            <a:ext cx="3873172" cy="2862323"/>
          </a:xfrm>
          <a:prstGeom prst="rect">
            <a:avLst/>
          </a:prstGeom>
          <a:noFill/>
        </p:spPr>
        <p:txBody>
          <a:bodyPr wrap="square" rtlCol="0">
            <a:spAutoFit/>
          </a:bodyPr>
          <a:lstStyle/>
          <a:p>
            <a:r>
              <a:rPr lang="en-US" dirty="0" smtClean="0"/>
              <a:t>Linda has 63 and </a:t>
            </a:r>
            <a:r>
              <a:rPr lang="en-US" dirty="0" err="1" smtClean="0"/>
              <a:t>Alishka</a:t>
            </a:r>
            <a:r>
              <a:rPr lang="en-US" dirty="0" smtClean="0"/>
              <a:t> has 81.</a:t>
            </a:r>
          </a:p>
          <a:p>
            <a:endParaRPr lang="en-US" dirty="0" smtClean="0"/>
          </a:p>
          <a:p>
            <a:r>
              <a:rPr lang="en-US" dirty="0" smtClean="0"/>
              <a:t>Linda gives away 42.</a:t>
            </a:r>
          </a:p>
          <a:p>
            <a:r>
              <a:rPr lang="en-US" dirty="0" err="1" smtClean="0"/>
              <a:t>Aliska</a:t>
            </a:r>
            <a:r>
              <a:rPr lang="en-US" dirty="0" smtClean="0"/>
              <a:t> gives away 45.</a:t>
            </a:r>
          </a:p>
          <a:p>
            <a:endParaRPr lang="en-US" dirty="0" smtClean="0"/>
          </a:p>
          <a:p>
            <a:r>
              <a:rPr lang="en-US" dirty="0" smtClean="0"/>
              <a:t>Who is the most generous?</a:t>
            </a:r>
          </a:p>
          <a:p>
            <a:r>
              <a:rPr lang="en-US" dirty="0" smtClean="0"/>
              <a:t>Why?</a:t>
            </a:r>
          </a:p>
          <a:p>
            <a:r>
              <a:rPr lang="en-US" dirty="0" smtClean="0"/>
              <a:t>Use </a:t>
            </a:r>
            <a:r>
              <a:rPr lang="en-US" dirty="0" err="1" smtClean="0"/>
              <a:t>colour</a:t>
            </a:r>
            <a:r>
              <a:rPr lang="en-US" dirty="0" smtClean="0"/>
              <a:t> to display your thinking.</a:t>
            </a:r>
          </a:p>
          <a:p>
            <a:endParaRPr lang="en-US" dirty="0" smtClean="0"/>
          </a:p>
          <a:p>
            <a:endParaRPr lang="en-US" dirty="0"/>
          </a:p>
        </p:txBody>
      </p:sp>
      <p:sp>
        <p:nvSpPr>
          <p:cNvPr id="184" name="Oval 183"/>
          <p:cNvSpPr/>
          <p:nvPr/>
        </p:nvSpPr>
        <p:spPr>
          <a:xfrm flipV="1">
            <a:off x="2734435" y="6128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2745775" y="579346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2745082" y="54419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2745082" y="505634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2745082" y="469345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2734435" y="434190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p:cNvSpPr/>
          <p:nvPr/>
        </p:nvSpPr>
        <p:spPr>
          <a:xfrm flipV="1">
            <a:off x="2745082" y="396768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16536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17670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17600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17600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3176008"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3165361"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3" name="Oval 212"/>
          <p:cNvSpPr/>
          <p:nvPr/>
        </p:nvSpPr>
        <p:spPr>
          <a:xfrm flipV="1">
            <a:off x="3176008"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34103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34103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35167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35167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35167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34103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35167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35167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7351677" y="321787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7754250"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7754250"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7764897"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7764897"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7764897" y="46807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7754250" y="432918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7764897" y="39549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7764897" y="35580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flipV="1">
            <a:off x="7764897" y="322285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3567241" y="6122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3578581" y="57871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3577888" y="54355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3577888" y="50499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flipV="1">
            <a:off x="3577888" y="46870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flipV="1">
            <a:off x="3567241" y="433554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3" name="Oval 152"/>
          <p:cNvSpPr/>
          <p:nvPr/>
        </p:nvSpPr>
        <p:spPr>
          <a:xfrm flipV="1">
            <a:off x="3577888" y="39613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flipV="1">
            <a:off x="3946441"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1" name="Oval 170"/>
          <p:cNvSpPr/>
          <p:nvPr/>
        </p:nvSpPr>
        <p:spPr>
          <a:xfrm flipV="1">
            <a:off x="3957781"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2" name="Oval 171"/>
          <p:cNvSpPr/>
          <p:nvPr/>
        </p:nvSpPr>
        <p:spPr>
          <a:xfrm flipV="1">
            <a:off x="3957088"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3" name="Oval 172"/>
          <p:cNvSpPr/>
          <p:nvPr/>
        </p:nvSpPr>
        <p:spPr>
          <a:xfrm flipV="1">
            <a:off x="3957088"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4" name="Oval 173"/>
          <p:cNvSpPr/>
          <p:nvPr/>
        </p:nvSpPr>
        <p:spPr>
          <a:xfrm flipV="1">
            <a:off x="3957088" y="46807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5" name="Oval 174"/>
          <p:cNvSpPr/>
          <p:nvPr/>
        </p:nvSpPr>
        <p:spPr>
          <a:xfrm flipV="1">
            <a:off x="3946441" y="432918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6" name="Oval 175"/>
          <p:cNvSpPr/>
          <p:nvPr/>
        </p:nvSpPr>
        <p:spPr>
          <a:xfrm flipV="1">
            <a:off x="3957088" y="39549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4" name="Oval 243"/>
          <p:cNvSpPr/>
          <p:nvPr/>
        </p:nvSpPr>
        <p:spPr>
          <a:xfrm flipV="1">
            <a:off x="8128476" y="61259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5" name="Oval 244"/>
          <p:cNvSpPr/>
          <p:nvPr/>
        </p:nvSpPr>
        <p:spPr>
          <a:xfrm flipV="1">
            <a:off x="8128476" y="579070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6" name="Oval 245"/>
          <p:cNvSpPr/>
          <p:nvPr/>
        </p:nvSpPr>
        <p:spPr>
          <a:xfrm flipV="1">
            <a:off x="8139123" y="543915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7" name="Oval 246"/>
          <p:cNvSpPr/>
          <p:nvPr/>
        </p:nvSpPr>
        <p:spPr>
          <a:xfrm flipV="1">
            <a:off x="8139123" y="505358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Oval 247"/>
          <p:cNvSpPr/>
          <p:nvPr/>
        </p:nvSpPr>
        <p:spPr>
          <a:xfrm flipV="1">
            <a:off x="8139123" y="46906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9" name="Oval 248"/>
          <p:cNvSpPr/>
          <p:nvPr/>
        </p:nvSpPr>
        <p:spPr>
          <a:xfrm flipV="1">
            <a:off x="8128476" y="43391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0" name="Oval 249"/>
          <p:cNvSpPr/>
          <p:nvPr/>
        </p:nvSpPr>
        <p:spPr>
          <a:xfrm flipV="1">
            <a:off x="8139123" y="396491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1" name="Oval 250"/>
          <p:cNvSpPr/>
          <p:nvPr/>
        </p:nvSpPr>
        <p:spPr>
          <a:xfrm flipV="1">
            <a:off x="8139123" y="356803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2" name="Oval 251"/>
          <p:cNvSpPr/>
          <p:nvPr/>
        </p:nvSpPr>
        <p:spPr>
          <a:xfrm flipV="1">
            <a:off x="8139123" y="3232805"/>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3" name="Oval 252"/>
          <p:cNvSpPr/>
          <p:nvPr/>
        </p:nvSpPr>
        <p:spPr>
          <a:xfrm flipV="1">
            <a:off x="8496336" y="611957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4" name="Oval 253"/>
          <p:cNvSpPr/>
          <p:nvPr/>
        </p:nvSpPr>
        <p:spPr>
          <a:xfrm flipV="1">
            <a:off x="8496336" y="578434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5" name="Oval 254"/>
          <p:cNvSpPr/>
          <p:nvPr/>
        </p:nvSpPr>
        <p:spPr>
          <a:xfrm flipV="1">
            <a:off x="8506983" y="54327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6" name="Oval 255"/>
          <p:cNvSpPr/>
          <p:nvPr/>
        </p:nvSpPr>
        <p:spPr>
          <a:xfrm flipV="1">
            <a:off x="8506983" y="504722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Oval 256"/>
          <p:cNvSpPr/>
          <p:nvPr/>
        </p:nvSpPr>
        <p:spPr>
          <a:xfrm flipV="1">
            <a:off x="8506983" y="468433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8" name="Oval 257"/>
          <p:cNvSpPr/>
          <p:nvPr/>
        </p:nvSpPr>
        <p:spPr>
          <a:xfrm flipV="1">
            <a:off x="8496336" y="43327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9" name="Oval 258"/>
          <p:cNvSpPr/>
          <p:nvPr/>
        </p:nvSpPr>
        <p:spPr>
          <a:xfrm flipV="1">
            <a:off x="8506983" y="395855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0" name="Oval 259"/>
          <p:cNvSpPr/>
          <p:nvPr/>
        </p:nvSpPr>
        <p:spPr>
          <a:xfrm flipV="1">
            <a:off x="8506983" y="356167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1" name="Oval 260"/>
          <p:cNvSpPr/>
          <p:nvPr/>
        </p:nvSpPr>
        <p:spPr>
          <a:xfrm flipV="1">
            <a:off x="8506983" y="3226445"/>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554911"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990817"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42672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186262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29853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566251"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002157"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43806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187396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30987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565558"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001464"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43737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187327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30918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565558"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001464"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43737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187327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30918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565558"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001464"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43737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187327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30918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554911"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990817"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42672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186262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29853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150166"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586072"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02197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45788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689379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150166"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586072"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02197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45788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689379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160813"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596719"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03262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46853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690443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160813"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596719"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03262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46853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690443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160813"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596719"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03262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46853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690443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150166"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586072"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02197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45788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689379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160813"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596719"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03262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46853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690443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160813"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596719"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03262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46853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690443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9070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8434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9568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8933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9568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9568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2" name="TextBox 161"/>
          <p:cNvSpPr txBox="1"/>
          <p:nvPr/>
        </p:nvSpPr>
        <p:spPr>
          <a:xfrm>
            <a:off x="473996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73360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474494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73858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474494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474494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474494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73858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7" name="TextBox 176"/>
          <p:cNvSpPr txBox="1"/>
          <p:nvPr/>
        </p:nvSpPr>
        <p:spPr>
          <a:xfrm>
            <a:off x="4218381" y="6049217"/>
            <a:ext cx="544298" cy="307777"/>
          </a:xfrm>
          <a:prstGeom prst="rect">
            <a:avLst/>
          </a:prstGeom>
          <a:noFill/>
        </p:spPr>
        <p:txBody>
          <a:bodyPr wrap="square" rtlCol="0">
            <a:spAutoFit/>
          </a:bodyPr>
          <a:lstStyle/>
          <a:p>
            <a:r>
              <a:rPr lang="en-US" sz="1400" dirty="0"/>
              <a:t>9</a:t>
            </a:r>
          </a:p>
        </p:txBody>
      </p:sp>
      <p:sp>
        <p:nvSpPr>
          <p:cNvPr id="178" name="TextBox 177"/>
          <p:cNvSpPr txBox="1"/>
          <p:nvPr/>
        </p:nvSpPr>
        <p:spPr>
          <a:xfrm>
            <a:off x="4212021" y="5691317"/>
            <a:ext cx="544298" cy="307777"/>
          </a:xfrm>
          <a:prstGeom prst="rect">
            <a:avLst/>
          </a:prstGeom>
          <a:noFill/>
        </p:spPr>
        <p:txBody>
          <a:bodyPr wrap="square" rtlCol="0">
            <a:spAutoFit/>
          </a:bodyPr>
          <a:lstStyle/>
          <a:p>
            <a:r>
              <a:rPr lang="en-US" sz="1400" dirty="0" smtClean="0"/>
              <a:t>18</a:t>
            </a:r>
            <a:endParaRPr lang="en-US" sz="1400" dirty="0"/>
          </a:p>
        </p:txBody>
      </p:sp>
      <p:sp>
        <p:nvSpPr>
          <p:cNvPr id="179" name="TextBox 178"/>
          <p:cNvSpPr txBox="1"/>
          <p:nvPr/>
        </p:nvSpPr>
        <p:spPr>
          <a:xfrm>
            <a:off x="4223361" y="5349520"/>
            <a:ext cx="544298" cy="307777"/>
          </a:xfrm>
          <a:prstGeom prst="rect">
            <a:avLst/>
          </a:prstGeom>
          <a:noFill/>
        </p:spPr>
        <p:txBody>
          <a:bodyPr wrap="square" rtlCol="0">
            <a:spAutoFit/>
          </a:bodyPr>
          <a:lstStyle/>
          <a:p>
            <a:r>
              <a:rPr lang="en-US" sz="1400" dirty="0" smtClean="0"/>
              <a:t>27</a:t>
            </a:r>
            <a:endParaRPr lang="en-US" sz="1400" dirty="0"/>
          </a:p>
        </p:txBody>
      </p:sp>
      <p:sp>
        <p:nvSpPr>
          <p:cNvPr id="180" name="TextBox 179"/>
          <p:cNvSpPr txBox="1"/>
          <p:nvPr/>
        </p:nvSpPr>
        <p:spPr>
          <a:xfrm>
            <a:off x="4217006" y="4965524"/>
            <a:ext cx="544298" cy="307777"/>
          </a:xfrm>
          <a:prstGeom prst="rect">
            <a:avLst/>
          </a:prstGeom>
          <a:noFill/>
        </p:spPr>
        <p:txBody>
          <a:bodyPr wrap="square" rtlCol="0">
            <a:spAutoFit/>
          </a:bodyPr>
          <a:lstStyle/>
          <a:p>
            <a:r>
              <a:rPr lang="en-US" sz="1400" dirty="0" smtClean="0"/>
              <a:t>36</a:t>
            </a:r>
            <a:endParaRPr lang="en-US" sz="1400" dirty="0"/>
          </a:p>
        </p:txBody>
      </p:sp>
      <p:sp>
        <p:nvSpPr>
          <p:cNvPr id="181" name="TextBox 180"/>
          <p:cNvSpPr txBox="1"/>
          <p:nvPr/>
        </p:nvSpPr>
        <p:spPr>
          <a:xfrm>
            <a:off x="4223361" y="4601047"/>
            <a:ext cx="544298" cy="307777"/>
          </a:xfrm>
          <a:prstGeom prst="rect">
            <a:avLst/>
          </a:prstGeom>
          <a:noFill/>
        </p:spPr>
        <p:txBody>
          <a:bodyPr wrap="square" rtlCol="0">
            <a:spAutoFit/>
          </a:bodyPr>
          <a:lstStyle/>
          <a:p>
            <a:r>
              <a:rPr lang="en-US" sz="1400" dirty="0" smtClean="0"/>
              <a:t>45</a:t>
            </a:r>
            <a:endParaRPr lang="en-US" sz="1400" dirty="0"/>
          </a:p>
        </p:txBody>
      </p:sp>
      <p:sp>
        <p:nvSpPr>
          <p:cNvPr id="182" name="TextBox 181"/>
          <p:cNvSpPr txBox="1"/>
          <p:nvPr/>
        </p:nvSpPr>
        <p:spPr>
          <a:xfrm>
            <a:off x="4223361" y="4247910"/>
            <a:ext cx="544298" cy="307777"/>
          </a:xfrm>
          <a:prstGeom prst="rect">
            <a:avLst/>
          </a:prstGeom>
          <a:noFill/>
        </p:spPr>
        <p:txBody>
          <a:bodyPr wrap="square" rtlCol="0">
            <a:spAutoFit/>
          </a:bodyPr>
          <a:lstStyle/>
          <a:p>
            <a:r>
              <a:rPr lang="en-US" sz="1400" dirty="0" smtClean="0"/>
              <a:t>54</a:t>
            </a:r>
            <a:endParaRPr lang="en-US" sz="1400" dirty="0"/>
          </a:p>
        </p:txBody>
      </p:sp>
      <p:sp>
        <p:nvSpPr>
          <p:cNvPr id="185" name="TextBox 184"/>
          <p:cNvSpPr txBox="1"/>
          <p:nvPr/>
        </p:nvSpPr>
        <p:spPr>
          <a:xfrm>
            <a:off x="8698904" y="6041471"/>
            <a:ext cx="503935" cy="307777"/>
          </a:xfrm>
          <a:prstGeom prst="rect">
            <a:avLst/>
          </a:prstGeom>
          <a:noFill/>
        </p:spPr>
        <p:txBody>
          <a:bodyPr wrap="square" rtlCol="0">
            <a:spAutoFit/>
          </a:bodyPr>
          <a:lstStyle/>
          <a:p>
            <a:r>
              <a:rPr lang="en-US" sz="1400" dirty="0"/>
              <a:t>9</a:t>
            </a:r>
          </a:p>
        </p:txBody>
      </p:sp>
      <p:sp>
        <p:nvSpPr>
          <p:cNvPr id="186" name="TextBox 185"/>
          <p:cNvSpPr txBox="1"/>
          <p:nvPr/>
        </p:nvSpPr>
        <p:spPr>
          <a:xfrm>
            <a:off x="8692544" y="5706251"/>
            <a:ext cx="503935" cy="307777"/>
          </a:xfrm>
          <a:prstGeom prst="rect">
            <a:avLst/>
          </a:prstGeom>
          <a:noFill/>
        </p:spPr>
        <p:txBody>
          <a:bodyPr wrap="square" rtlCol="0">
            <a:spAutoFit/>
          </a:bodyPr>
          <a:lstStyle/>
          <a:p>
            <a:r>
              <a:rPr lang="en-US" sz="1400" dirty="0" smtClean="0"/>
              <a:t>18</a:t>
            </a:r>
            <a:endParaRPr lang="en-US" sz="1400" dirty="0"/>
          </a:p>
        </p:txBody>
      </p:sp>
      <p:sp>
        <p:nvSpPr>
          <p:cNvPr id="187" name="TextBox 186"/>
          <p:cNvSpPr txBox="1"/>
          <p:nvPr/>
        </p:nvSpPr>
        <p:spPr>
          <a:xfrm>
            <a:off x="8703884" y="5353114"/>
            <a:ext cx="503935" cy="307777"/>
          </a:xfrm>
          <a:prstGeom prst="rect">
            <a:avLst/>
          </a:prstGeom>
          <a:noFill/>
        </p:spPr>
        <p:txBody>
          <a:bodyPr wrap="square" rtlCol="0">
            <a:spAutoFit/>
          </a:bodyPr>
          <a:lstStyle/>
          <a:p>
            <a:r>
              <a:rPr lang="en-US" sz="1400" dirty="0" smtClean="0"/>
              <a:t>27</a:t>
            </a:r>
            <a:endParaRPr lang="en-US" sz="1400" dirty="0"/>
          </a:p>
        </p:txBody>
      </p:sp>
      <p:sp>
        <p:nvSpPr>
          <p:cNvPr id="188" name="TextBox 187"/>
          <p:cNvSpPr txBox="1"/>
          <p:nvPr/>
        </p:nvSpPr>
        <p:spPr>
          <a:xfrm>
            <a:off x="8697529" y="4957778"/>
            <a:ext cx="503935" cy="307777"/>
          </a:xfrm>
          <a:prstGeom prst="rect">
            <a:avLst/>
          </a:prstGeom>
          <a:noFill/>
        </p:spPr>
        <p:txBody>
          <a:bodyPr wrap="square" rtlCol="0">
            <a:spAutoFit/>
          </a:bodyPr>
          <a:lstStyle/>
          <a:p>
            <a:r>
              <a:rPr lang="en-US" sz="1400" dirty="0" smtClean="0"/>
              <a:t>36</a:t>
            </a:r>
            <a:endParaRPr lang="en-US" sz="1400" dirty="0"/>
          </a:p>
        </p:txBody>
      </p:sp>
      <p:sp>
        <p:nvSpPr>
          <p:cNvPr id="189" name="TextBox 188"/>
          <p:cNvSpPr txBox="1"/>
          <p:nvPr/>
        </p:nvSpPr>
        <p:spPr>
          <a:xfrm>
            <a:off x="8703884" y="4593301"/>
            <a:ext cx="503935" cy="307777"/>
          </a:xfrm>
          <a:prstGeom prst="rect">
            <a:avLst/>
          </a:prstGeom>
          <a:noFill/>
        </p:spPr>
        <p:txBody>
          <a:bodyPr wrap="square" rtlCol="0">
            <a:spAutoFit/>
          </a:bodyPr>
          <a:lstStyle/>
          <a:p>
            <a:r>
              <a:rPr lang="en-US" sz="1400" dirty="0" smtClean="0"/>
              <a:t>45</a:t>
            </a:r>
            <a:endParaRPr lang="en-US" sz="1400" dirty="0"/>
          </a:p>
        </p:txBody>
      </p:sp>
      <p:sp>
        <p:nvSpPr>
          <p:cNvPr id="190" name="TextBox 189"/>
          <p:cNvSpPr txBox="1"/>
          <p:nvPr/>
        </p:nvSpPr>
        <p:spPr>
          <a:xfrm>
            <a:off x="8703884" y="4240164"/>
            <a:ext cx="503935" cy="307777"/>
          </a:xfrm>
          <a:prstGeom prst="rect">
            <a:avLst/>
          </a:prstGeom>
          <a:noFill/>
        </p:spPr>
        <p:txBody>
          <a:bodyPr wrap="square" rtlCol="0">
            <a:spAutoFit/>
          </a:bodyPr>
          <a:lstStyle/>
          <a:p>
            <a:r>
              <a:rPr lang="en-US" sz="1400" dirty="0" smtClean="0"/>
              <a:t>54</a:t>
            </a:r>
            <a:endParaRPr lang="en-US" sz="1400" dirty="0"/>
          </a:p>
        </p:txBody>
      </p:sp>
      <p:sp>
        <p:nvSpPr>
          <p:cNvPr id="191" name="TextBox 190"/>
          <p:cNvSpPr txBox="1"/>
          <p:nvPr/>
        </p:nvSpPr>
        <p:spPr>
          <a:xfrm>
            <a:off x="8703884" y="3859049"/>
            <a:ext cx="503935" cy="307777"/>
          </a:xfrm>
          <a:prstGeom prst="rect">
            <a:avLst/>
          </a:prstGeom>
          <a:noFill/>
        </p:spPr>
        <p:txBody>
          <a:bodyPr wrap="square" rtlCol="0">
            <a:spAutoFit/>
          </a:bodyPr>
          <a:lstStyle/>
          <a:p>
            <a:r>
              <a:rPr lang="en-US" sz="1400" dirty="0" smtClean="0"/>
              <a:t>63</a:t>
            </a:r>
            <a:endParaRPr lang="en-US" sz="1400" dirty="0"/>
          </a:p>
        </p:txBody>
      </p:sp>
      <p:sp>
        <p:nvSpPr>
          <p:cNvPr id="192" name="TextBox 191"/>
          <p:cNvSpPr txBox="1"/>
          <p:nvPr/>
        </p:nvSpPr>
        <p:spPr>
          <a:xfrm>
            <a:off x="8697524" y="3478469"/>
            <a:ext cx="503935" cy="307777"/>
          </a:xfrm>
          <a:prstGeom prst="rect">
            <a:avLst/>
          </a:prstGeom>
          <a:noFill/>
        </p:spPr>
        <p:txBody>
          <a:bodyPr wrap="square" rtlCol="0">
            <a:spAutoFit/>
          </a:bodyPr>
          <a:lstStyle/>
          <a:p>
            <a:r>
              <a:rPr lang="en-US" sz="1400" dirty="0" smtClean="0"/>
              <a:t>72</a:t>
            </a:r>
            <a:endParaRPr lang="en-US" sz="1400" dirty="0"/>
          </a:p>
        </p:txBody>
      </p:sp>
      <p:sp>
        <p:nvSpPr>
          <p:cNvPr id="200" name="TextBox 199"/>
          <p:cNvSpPr txBox="1"/>
          <p:nvPr/>
        </p:nvSpPr>
        <p:spPr>
          <a:xfrm>
            <a:off x="583305" y="669471"/>
            <a:ext cx="3873172" cy="2862323"/>
          </a:xfrm>
          <a:prstGeom prst="rect">
            <a:avLst/>
          </a:prstGeom>
          <a:noFill/>
        </p:spPr>
        <p:txBody>
          <a:bodyPr wrap="square" rtlCol="0">
            <a:spAutoFit/>
          </a:bodyPr>
          <a:lstStyle/>
          <a:p>
            <a:r>
              <a:rPr lang="en-US" dirty="0" smtClean="0"/>
              <a:t>Linda has</a:t>
            </a:r>
            <a:r>
              <a:rPr lang="en-US" dirty="0" smtClean="0"/>
              <a:t> </a:t>
            </a:r>
            <a:r>
              <a:rPr lang="en-US" dirty="0" smtClean="0"/>
              <a:t>54</a:t>
            </a:r>
            <a:r>
              <a:rPr lang="en-US" dirty="0" smtClean="0"/>
              <a:t> </a:t>
            </a:r>
            <a:r>
              <a:rPr lang="en-US" dirty="0" smtClean="0"/>
              <a:t>and </a:t>
            </a:r>
            <a:r>
              <a:rPr lang="en-US" dirty="0" err="1" smtClean="0"/>
              <a:t>Alishka</a:t>
            </a:r>
            <a:r>
              <a:rPr lang="en-US" dirty="0" smtClean="0"/>
              <a:t> has</a:t>
            </a:r>
            <a:r>
              <a:rPr lang="en-US" dirty="0" smtClean="0"/>
              <a:t> </a:t>
            </a:r>
            <a:r>
              <a:rPr lang="en-US" dirty="0" smtClean="0"/>
              <a:t>72</a:t>
            </a:r>
            <a:r>
              <a:rPr lang="en-US" dirty="0" smtClean="0"/>
              <a:t>.</a:t>
            </a:r>
            <a:endParaRPr lang="en-US" dirty="0" smtClean="0"/>
          </a:p>
          <a:p>
            <a:endParaRPr lang="en-US" dirty="0" smtClean="0"/>
          </a:p>
          <a:p>
            <a:r>
              <a:rPr lang="en-US" dirty="0" smtClean="0"/>
              <a:t>Linda gives away</a:t>
            </a:r>
            <a:r>
              <a:rPr lang="en-US" dirty="0" smtClean="0"/>
              <a:t> </a:t>
            </a:r>
            <a:r>
              <a:rPr lang="en-US" dirty="0" smtClean="0"/>
              <a:t>26</a:t>
            </a:r>
            <a:r>
              <a:rPr lang="en-US" dirty="0" smtClean="0"/>
              <a:t>.</a:t>
            </a:r>
            <a:endParaRPr lang="en-US" dirty="0" smtClean="0"/>
          </a:p>
          <a:p>
            <a:r>
              <a:rPr lang="en-US" dirty="0" err="1" smtClean="0"/>
              <a:t>Aliska</a:t>
            </a:r>
            <a:r>
              <a:rPr lang="en-US" dirty="0" smtClean="0"/>
              <a:t> gives away</a:t>
            </a:r>
            <a:r>
              <a:rPr lang="en-US" dirty="0" smtClean="0"/>
              <a:t> </a:t>
            </a:r>
            <a:r>
              <a:rPr lang="en-US" dirty="0" smtClean="0"/>
              <a:t>32</a:t>
            </a:r>
            <a:r>
              <a:rPr lang="en-US" dirty="0" smtClean="0"/>
              <a:t>.</a:t>
            </a:r>
            <a:endParaRPr lang="en-US" dirty="0" smtClean="0"/>
          </a:p>
          <a:p>
            <a:endParaRPr lang="en-US" dirty="0" smtClean="0"/>
          </a:p>
          <a:p>
            <a:r>
              <a:rPr lang="en-US" dirty="0" smtClean="0"/>
              <a:t>Who is the most generous?</a:t>
            </a:r>
          </a:p>
          <a:p>
            <a:r>
              <a:rPr lang="en-US" dirty="0" smtClean="0"/>
              <a:t>Why?</a:t>
            </a:r>
          </a:p>
          <a:p>
            <a:r>
              <a:rPr lang="en-US" dirty="0" smtClean="0"/>
              <a:t>Use </a:t>
            </a:r>
            <a:r>
              <a:rPr lang="en-US" dirty="0" err="1" smtClean="0"/>
              <a:t>colour</a:t>
            </a:r>
            <a:r>
              <a:rPr lang="en-US" dirty="0" smtClean="0"/>
              <a:t> to display your thinking.</a:t>
            </a:r>
          </a:p>
          <a:p>
            <a:endParaRPr lang="en-US" dirty="0" smtClean="0"/>
          </a:p>
          <a:p>
            <a:endParaRPr lang="en-US" dirty="0"/>
          </a:p>
        </p:txBody>
      </p:sp>
      <p:sp>
        <p:nvSpPr>
          <p:cNvPr id="184" name="Oval 183"/>
          <p:cNvSpPr/>
          <p:nvPr/>
        </p:nvSpPr>
        <p:spPr>
          <a:xfrm flipV="1">
            <a:off x="273443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274577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274508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274508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2745082"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2734435"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16536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17670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17600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17600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3176008"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3165361"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34103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34103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35167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35167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35167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34103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35167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35167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7754250"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7754250"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7764897"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7764897"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7764897" y="46807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7754250" y="432918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7764897" y="39549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7764897" y="35580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3567241" y="6122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3578581" y="57871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3577888" y="54355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3577888" y="50499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flipV="1">
            <a:off x="3577888" y="46870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flipV="1">
            <a:off x="3567241" y="433554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flipV="1">
            <a:off x="3946441"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1" name="Oval 170"/>
          <p:cNvSpPr/>
          <p:nvPr/>
        </p:nvSpPr>
        <p:spPr>
          <a:xfrm flipV="1">
            <a:off x="3957781"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2" name="Oval 171"/>
          <p:cNvSpPr/>
          <p:nvPr/>
        </p:nvSpPr>
        <p:spPr>
          <a:xfrm flipV="1">
            <a:off x="3957088"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3" name="Oval 172"/>
          <p:cNvSpPr/>
          <p:nvPr/>
        </p:nvSpPr>
        <p:spPr>
          <a:xfrm flipV="1">
            <a:off x="3957088"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4" name="Oval 173"/>
          <p:cNvSpPr/>
          <p:nvPr/>
        </p:nvSpPr>
        <p:spPr>
          <a:xfrm flipV="1">
            <a:off x="3957088" y="46807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5" name="Oval 174"/>
          <p:cNvSpPr/>
          <p:nvPr/>
        </p:nvSpPr>
        <p:spPr>
          <a:xfrm flipV="1">
            <a:off x="3946441" y="432918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4" name="Oval 243"/>
          <p:cNvSpPr/>
          <p:nvPr/>
        </p:nvSpPr>
        <p:spPr>
          <a:xfrm flipV="1">
            <a:off x="8128476" y="61259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5" name="Oval 244"/>
          <p:cNvSpPr/>
          <p:nvPr/>
        </p:nvSpPr>
        <p:spPr>
          <a:xfrm flipV="1">
            <a:off x="8128476" y="579070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6" name="Oval 245"/>
          <p:cNvSpPr/>
          <p:nvPr/>
        </p:nvSpPr>
        <p:spPr>
          <a:xfrm flipV="1">
            <a:off x="8139123" y="543915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7" name="Oval 246"/>
          <p:cNvSpPr/>
          <p:nvPr/>
        </p:nvSpPr>
        <p:spPr>
          <a:xfrm flipV="1">
            <a:off x="8139123" y="505358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Oval 247"/>
          <p:cNvSpPr/>
          <p:nvPr/>
        </p:nvSpPr>
        <p:spPr>
          <a:xfrm flipV="1">
            <a:off x="8139123" y="46906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9" name="Oval 248"/>
          <p:cNvSpPr/>
          <p:nvPr/>
        </p:nvSpPr>
        <p:spPr>
          <a:xfrm flipV="1">
            <a:off x="8128476" y="43391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0" name="Oval 249"/>
          <p:cNvSpPr/>
          <p:nvPr/>
        </p:nvSpPr>
        <p:spPr>
          <a:xfrm flipV="1">
            <a:off x="8139123" y="396491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1" name="Oval 250"/>
          <p:cNvSpPr/>
          <p:nvPr/>
        </p:nvSpPr>
        <p:spPr>
          <a:xfrm flipV="1">
            <a:off x="8139123" y="356803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3" name="Oval 252"/>
          <p:cNvSpPr/>
          <p:nvPr/>
        </p:nvSpPr>
        <p:spPr>
          <a:xfrm flipV="1">
            <a:off x="8496336" y="611957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4" name="Oval 253"/>
          <p:cNvSpPr/>
          <p:nvPr/>
        </p:nvSpPr>
        <p:spPr>
          <a:xfrm flipV="1">
            <a:off x="8496336" y="578434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5" name="Oval 254"/>
          <p:cNvSpPr/>
          <p:nvPr/>
        </p:nvSpPr>
        <p:spPr>
          <a:xfrm flipV="1">
            <a:off x="8506983" y="54327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6" name="Oval 255"/>
          <p:cNvSpPr/>
          <p:nvPr/>
        </p:nvSpPr>
        <p:spPr>
          <a:xfrm flipV="1">
            <a:off x="8506983" y="504722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Oval 256"/>
          <p:cNvSpPr/>
          <p:nvPr/>
        </p:nvSpPr>
        <p:spPr>
          <a:xfrm flipV="1">
            <a:off x="8506983" y="468433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8" name="Oval 257"/>
          <p:cNvSpPr/>
          <p:nvPr/>
        </p:nvSpPr>
        <p:spPr>
          <a:xfrm flipV="1">
            <a:off x="8496336" y="43327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9" name="Oval 258"/>
          <p:cNvSpPr/>
          <p:nvPr/>
        </p:nvSpPr>
        <p:spPr>
          <a:xfrm flipV="1">
            <a:off x="8506983" y="395855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0" name="Oval 259"/>
          <p:cNvSpPr/>
          <p:nvPr/>
        </p:nvSpPr>
        <p:spPr>
          <a:xfrm flipV="1">
            <a:off x="8506983" y="356167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554911"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990817"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426723"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1862629"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298535"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566251"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002157"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438063"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1873969"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309875"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565558"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001464"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437370"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1873276"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30918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565558"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001464"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437370"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1873276"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30918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565558"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001464"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437370"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1873276"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30918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554911"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990817"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426723"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1862629"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29853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150166"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586072"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021978"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457884"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689379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150166"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586072"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021978"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457884"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689379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160813"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596719"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032625"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468531"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690443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160813"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596719"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032625"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468531"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690443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160813"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596719"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032625"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468531"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690443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150166"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586072"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021978"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457884"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689379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160813"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596719"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032625"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468531"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690443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160813"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596719"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032625"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468531"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690443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9070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8434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9568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8933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9568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9568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2" name="TextBox 161"/>
          <p:cNvSpPr txBox="1"/>
          <p:nvPr/>
        </p:nvSpPr>
        <p:spPr>
          <a:xfrm>
            <a:off x="473996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73360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474494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73858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474494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474494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474494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73858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7" name="TextBox 176"/>
          <p:cNvSpPr txBox="1"/>
          <p:nvPr/>
        </p:nvSpPr>
        <p:spPr>
          <a:xfrm>
            <a:off x="4218381" y="6049217"/>
            <a:ext cx="544298" cy="307777"/>
          </a:xfrm>
          <a:prstGeom prst="rect">
            <a:avLst/>
          </a:prstGeom>
          <a:noFill/>
        </p:spPr>
        <p:txBody>
          <a:bodyPr wrap="square" rtlCol="0">
            <a:spAutoFit/>
          </a:bodyPr>
          <a:lstStyle/>
          <a:p>
            <a:r>
              <a:rPr lang="en-US" sz="1400" dirty="0"/>
              <a:t>9</a:t>
            </a:r>
          </a:p>
        </p:txBody>
      </p:sp>
      <p:sp>
        <p:nvSpPr>
          <p:cNvPr id="178" name="TextBox 177"/>
          <p:cNvSpPr txBox="1"/>
          <p:nvPr/>
        </p:nvSpPr>
        <p:spPr>
          <a:xfrm>
            <a:off x="4212021" y="5691317"/>
            <a:ext cx="544298" cy="307777"/>
          </a:xfrm>
          <a:prstGeom prst="rect">
            <a:avLst/>
          </a:prstGeom>
          <a:noFill/>
        </p:spPr>
        <p:txBody>
          <a:bodyPr wrap="square" rtlCol="0">
            <a:spAutoFit/>
          </a:bodyPr>
          <a:lstStyle/>
          <a:p>
            <a:r>
              <a:rPr lang="en-US" sz="1400" dirty="0" smtClean="0"/>
              <a:t>18</a:t>
            </a:r>
            <a:endParaRPr lang="en-US" sz="1400" dirty="0"/>
          </a:p>
        </p:txBody>
      </p:sp>
      <p:sp>
        <p:nvSpPr>
          <p:cNvPr id="179" name="TextBox 178"/>
          <p:cNvSpPr txBox="1"/>
          <p:nvPr/>
        </p:nvSpPr>
        <p:spPr>
          <a:xfrm>
            <a:off x="4223361" y="5349520"/>
            <a:ext cx="544298" cy="307777"/>
          </a:xfrm>
          <a:prstGeom prst="rect">
            <a:avLst/>
          </a:prstGeom>
          <a:noFill/>
        </p:spPr>
        <p:txBody>
          <a:bodyPr wrap="square" rtlCol="0">
            <a:spAutoFit/>
          </a:bodyPr>
          <a:lstStyle/>
          <a:p>
            <a:r>
              <a:rPr lang="en-US" sz="1400" dirty="0" smtClean="0"/>
              <a:t>27</a:t>
            </a:r>
            <a:endParaRPr lang="en-US" sz="1400" dirty="0"/>
          </a:p>
        </p:txBody>
      </p:sp>
      <p:sp>
        <p:nvSpPr>
          <p:cNvPr id="180" name="TextBox 179"/>
          <p:cNvSpPr txBox="1"/>
          <p:nvPr/>
        </p:nvSpPr>
        <p:spPr>
          <a:xfrm>
            <a:off x="4217006" y="4965524"/>
            <a:ext cx="544298" cy="307777"/>
          </a:xfrm>
          <a:prstGeom prst="rect">
            <a:avLst/>
          </a:prstGeom>
          <a:noFill/>
        </p:spPr>
        <p:txBody>
          <a:bodyPr wrap="square" rtlCol="0">
            <a:spAutoFit/>
          </a:bodyPr>
          <a:lstStyle/>
          <a:p>
            <a:r>
              <a:rPr lang="en-US" sz="1400" dirty="0" smtClean="0"/>
              <a:t>36</a:t>
            </a:r>
            <a:endParaRPr lang="en-US" sz="1400" dirty="0"/>
          </a:p>
        </p:txBody>
      </p:sp>
      <p:sp>
        <p:nvSpPr>
          <p:cNvPr id="181" name="TextBox 180"/>
          <p:cNvSpPr txBox="1"/>
          <p:nvPr/>
        </p:nvSpPr>
        <p:spPr>
          <a:xfrm>
            <a:off x="4223361" y="4601047"/>
            <a:ext cx="544298" cy="307777"/>
          </a:xfrm>
          <a:prstGeom prst="rect">
            <a:avLst/>
          </a:prstGeom>
          <a:noFill/>
        </p:spPr>
        <p:txBody>
          <a:bodyPr wrap="square" rtlCol="0">
            <a:spAutoFit/>
          </a:bodyPr>
          <a:lstStyle/>
          <a:p>
            <a:r>
              <a:rPr lang="en-US" sz="1400" dirty="0" smtClean="0"/>
              <a:t>45</a:t>
            </a:r>
            <a:endParaRPr lang="en-US" sz="1400" dirty="0"/>
          </a:p>
        </p:txBody>
      </p:sp>
      <p:sp>
        <p:nvSpPr>
          <p:cNvPr id="182" name="TextBox 181"/>
          <p:cNvSpPr txBox="1"/>
          <p:nvPr/>
        </p:nvSpPr>
        <p:spPr>
          <a:xfrm>
            <a:off x="4223361" y="4247910"/>
            <a:ext cx="544298" cy="307777"/>
          </a:xfrm>
          <a:prstGeom prst="rect">
            <a:avLst/>
          </a:prstGeom>
          <a:noFill/>
        </p:spPr>
        <p:txBody>
          <a:bodyPr wrap="square" rtlCol="0">
            <a:spAutoFit/>
          </a:bodyPr>
          <a:lstStyle/>
          <a:p>
            <a:r>
              <a:rPr lang="en-US" sz="1400" dirty="0" smtClean="0"/>
              <a:t>54</a:t>
            </a:r>
            <a:endParaRPr lang="en-US" sz="1400" dirty="0"/>
          </a:p>
        </p:txBody>
      </p:sp>
      <p:sp>
        <p:nvSpPr>
          <p:cNvPr id="185" name="TextBox 184"/>
          <p:cNvSpPr txBox="1"/>
          <p:nvPr/>
        </p:nvSpPr>
        <p:spPr>
          <a:xfrm>
            <a:off x="8698904" y="6041471"/>
            <a:ext cx="503935" cy="307777"/>
          </a:xfrm>
          <a:prstGeom prst="rect">
            <a:avLst/>
          </a:prstGeom>
          <a:noFill/>
        </p:spPr>
        <p:txBody>
          <a:bodyPr wrap="square" rtlCol="0">
            <a:spAutoFit/>
          </a:bodyPr>
          <a:lstStyle/>
          <a:p>
            <a:r>
              <a:rPr lang="en-US" sz="1400" dirty="0"/>
              <a:t>9</a:t>
            </a:r>
          </a:p>
        </p:txBody>
      </p:sp>
      <p:sp>
        <p:nvSpPr>
          <p:cNvPr id="186" name="TextBox 185"/>
          <p:cNvSpPr txBox="1"/>
          <p:nvPr/>
        </p:nvSpPr>
        <p:spPr>
          <a:xfrm>
            <a:off x="8692544" y="5706251"/>
            <a:ext cx="503935" cy="307777"/>
          </a:xfrm>
          <a:prstGeom prst="rect">
            <a:avLst/>
          </a:prstGeom>
          <a:noFill/>
        </p:spPr>
        <p:txBody>
          <a:bodyPr wrap="square" rtlCol="0">
            <a:spAutoFit/>
          </a:bodyPr>
          <a:lstStyle/>
          <a:p>
            <a:r>
              <a:rPr lang="en-US" sz="1400" dirty="0" smtClean="0"/>
              <a:t>18</a:t>
            </a:r>
            <a:endParaRPr lang="en-US" sz="1400" dirty="0"/>
          </a:p>
        </p:txBody>
      </p:sp>
      <p:sp>
        <p:nvSpPr>
          <p:cNvPr id="187" name="TextBox 186"/>
          <p:cNvSpPr txBox="1"/>
          <p:nvPr/>
        </p:nvSpPr>
        <p:spPr>
          <a:xfrm>
            <a:off x="8703884" y="5353114"/>
            <a:ext cx="503935" cy="307777"/>
          </a:xfrm>
          <a:prstGeom prst="rect">
            <a:avLst/>
          </a:prstGeom>
          <a:noFill/>
        </p:spPr>
        <p:txBody>
          <a:bodyPr wrap="square" rtlCol="0">
            <a:spAutoFit/>
          </a:bodyPr>
          <a:lstStyle/>
          <a:p>
            <a:r>
              <a:rPr lang="en-US" sz="1400" dirty="0" smtClean="0"/>
              <a:t>27</a:t>
            </a:r>
            <a:endParaRPr lang="en-US" sz="1400" dirty="0"/>
          </a:p>
        </p:txBody>
      </p:sp>
      <p:sp>
        <p:nvSpPr>
          <p:cNvPr id="188" name="TextBox 187"/>
          <p:cNvSpPr txBox="1"/>
          <p:nvPr/>
        </p:nvSpPr>
        <p:spPr>
          <a:xfrm>
            <a:off x="8697529" y="4957778"/>
            <a:ext cx="503935" cy="307777"/>
          </a:xfrm>
          <a:prstGeom prst="rect">
            <a:avLst/>
          </a:prstGeom>
          <a:noFill/>
        </p:spPr>
        <p:txBody>
          <a:bodyPr wrap="square" rtlCol="0">
            <a:spAutoFit/>
          </a:bodyPr>
          <a:lstStyle/>
          <a:p>
            <a:r>
              <a:rPr lang="en-US" sz="1400" dirty="0" smtClean="0"/>
              <a:t>36</a:t>
            </a:r>
            <a:endParaRPr lang="en-US" sz="1400" dirty="0"/>
          </a:p>
        </p:txBody>
      </p:sp>
      <p:sp>
        <p:nvSpPr>
          <p:cNvPr id="189" name="TextBox 188"/>
          <p:cNvSpPr txBox="1"/>
          <p:nvPr/>
        </p:nvSpPr>
        <p:spPr>
          <a:xfrm>
            <a:off x="8703884" y="4593301"/>
            <a:ext cx="503935" cy="307777"/>
          </a:xfrm>
          <a:prstGeom prst="rect">
            <a:avLst/>
          </a:prstGeom>
          <a:noFill/>
        </p:spPr>
        <p:txBody>
          <a:bodyPr wrap="square" rtlCol="0">
            <a:spAutoFit/>
          </a:bodyPr>
          <a:lstStyle/>
          <a:p>
            <a:r>
              <a:rPr lang="en-US" sz="1400" dirty="0" smtClean="0"/>
              <a:t>45</a:t>
            </a:r>
            <a:endParaRPr lang="en-US" sz="1400" dirty="0"/>
          </a:p>
        </p:txBody>
      </p:sp>
      <p:sp>
        <p:nvSpPr>
          <p:cNvPr id="190" name="TextBox 189"/>
          <p:cNvSpPr txBox="1"/>
          <p:nvPr/>
        </p:nvSpPr>
        <p:spPr>
          <a:xfrm>
            <a:off x="8703884" y="4240164"/>
            <a:ext cx="503935" cy="307777"/>
          </a:xfrm>
          <a:prstGeom prst="rect">
            <a:avLst/>
          </a:prstGeom>
          <a:noFill/>
        </p:spPr>
        <p:txBody>
          <a:bodyPr wrap="square" rtlCol="0">
            <a:spAutoFit/>
          </a:bodyPr>
          <a:lstStyle/>
          <a:p>
            <a:r>
              <a:rPr lang="en-US" sz="1400" dirty="0" smtClean="0"/>
              <a:t>54</a:t>
            </a:r>
            <a:endParaRPr lang="en-US" sz="1400" dirty="0"/>
          </a:p>
        </p:txBody>
      </p:sp>
      <p:sp>
        <p:nvSpPr>
          <p:cNvPr id="191" name="TextBox 190"/>
          <p:cNvSpPr txBox="1"/>
          <p:nvPr/>
        </p:nvSpPr>
        <p:spPr>
          <a:xfrm>
            <a:off x="8703884" y="3859049"/>
            <a:ext cx="503935" cy="307777"/>
          </a:xfrm>
          <a:prstGeom prst="rect">
            <a:avLst/>
          </a:prstGeom>
          <a:noFill/>
        </p:spPr>
        <p:txBody>
          <a:bodyPr wrap="square" rtlCol="0">
            <a:spAutoFit/>
          </a:bodyPr>
          <a:lstStyle/>
          <a:p>
            <a:r>
              <a:rPr lang="en-US" sz="1400" dirty="0" smtClean="0"/>
              <a:t>63</a:t>
            </a:r>
            <a:endParaRPr lang="en-US" sz="1400" dirty="0"/>
          </a:p>
        </p:txBody>
      </p:sp>
      <p:sp>
        <p:nvSpPr>
          <p:cNvPr id="192" name="TextBox 191"/>
          <p:cNvSpPr txBox="1"/>
          <p:nvPr/>
        </p:nvSpPr>
        <p:spPr>
          <a:xfrm>
            <a:off x="8697524" y="3478469"/>
            <a:ext cx="503935" cy="307777"/>
          </a:xfrm>
          <a:prstGeom prst="rect">
            <a:avLst/>
          </a:prstGeom>
          <a:noFill/>
        </p:spPr>
        <p:txBody>
          <a:bodyPr wrap="square" rtlCol="0">
            <a:spAutoFit/>
          </a:bodyPr>
          <a:lstStyle/>
          <a:p>
            <a:r>
              <a:rPr lang="en-US" sz="1400" dirty="0" smtClean="0"/>
              <a:t>72</a:t>
            </a:r>
            <a:endParaRPr lang="en-US" sz="1400" dirty="0"/>
          </a:p>
        </p:txBody>
      </p:sp>
      <p:sp>
        <p:nvSpPr>
          <p:cNvPr id="200" name="TextBox 199"/>
          <p:cNvSpPr txBox="1"/>
          <p:nvPr/>
        </p:nvSpPr>
        <p:spPr>
          <a:xfrm>
            <a:off x="583305" y="669471"/>
            <a:ext cx="3873172" cy="2862323"/>
          </a:xfrm>
          <a:prstGeom prst="rect">
            <a:avLst/>
          </a:prstGeom>
          <a:noFill/>
        </p:spPr>
        <p:txBody>
          <a:bodyPr wrap="square" rtlCol="0">
            <a:spAutoFit/>
          </a:bodyPr>
          <a:lstStyle/>
          <a:p>
            <a:r>
              <a:rPr lang="en-US" dirty="0" smtClean="0"/>
              <a:t>Linda has</a:t>
            </a:r>
            <a:r>
              <a:rPr lang="en-US" dirty="0" smtClean="0"/>
              <a:t> </a:t>
            </a:r>
            <a:r>
              <a:rPr lang="en-US" dirty="0" smtClean="0"/>
              <a:t>54</a:t>
            </a:r>
            <a:r>
              <a:rPr lang="en-US" dirty="0" smtClean="0"/>
              <a:t> </a:t>
            </a:r>
            <a:r>
              <a:rPr lang="en-US" dirty="0" smtClean="0"/>
              <a:t>and </a:t>
            </a:r>
            <a:r>
              <a:rPr lang="en-US" dirty="0" err="1" smtClean="0"/>
              <a:t>Alishka</a:t>
            </a:r>
            <a:r>
              <a:rPr lang="en-US" dirty="0" smtClean="0"/>
              <a:t> has</a:t>
            </a:r>
            <a:r>
              <a:rPr lang="en-US" dirty="0" smtClean="0"/>
              <a:t> </a:t>
            </a:r>
            <a:r>
              <a:rPr lang="en-US" dirty="0" smtClean="0"/>
              <a:t>72</a:t>
            </a:r>
            <a:r>
              <a:rPr lang="en-US" dirty="0" smtClean="0"/>
              <a:t>.</a:t>
            </a:r>
            <a:endParaRPr lang="en-US" dirty="0" smtClean="0"/>
          </a:p>
          <a:p>
            <a:endParaRPr lang="en-US" dirty="0" smtClean="0"/>
          </a:p>
          <a:p>
            <a:r>
              <a:rPr lang="en-US" dirty="0" smtClean="0"/>
              <a:t>Linda gives away</a:t>
            </a:r>
            <a:r>
              <a:rPr lang="en-US" dirty="0" smtClean="0"/>
              <a:t> </a:t>
            </a:r>
            <a:r>
              <a:rPr lang="en-US" dirty="0" smtClean="0"/>
              <a:t>26</a:t>
            </a:r>
            <a:r>
              <a:rPr lang="en-US" dirty="0" smtClean="0"/>
              <a:t>.</a:t>
            </a:r>
            <a:endParaRPr lang="en-US" dirty="0" smtClean="0"/>
          </a:p>
          <a:p>
            <a:r>
              <a:rPr lang="en-US" dirty="0" err="1" smtClean="0"/>
              <a:t>Aliska</a:t>
            </a:r>
            <a:r>
              <a:rPr lang="en-US" dirty="0" smtClean="0"/>
              <a:t> gives away</a:t>
            </a:r>
            <a:r>
              <a:rPr lang="en-US" dirty="0" smtClean="0"/>
              <a:t> </a:t>
            </a:r>
            <a:r>
              <a:rPr lang="en-US" dirty="0" smtClean="0"/>
              <a:t>32</a:t>
            </a:r>
            <a:r>
              <a:rPr lang="en-US" dirty="0" smtClean="0"/>
              <a:t>.</a:t>
            </a:r>
            <a:endParaRPr lang="en-US" dirty="0" smtClean="0"/>
          </a:p>
          <a:p>
            <a:endParaRPr lang="en-US" dirty="0" smtClean="0"/>
          </a:p>
          <a:p>
            <a:r>
              <a:rPr lang="en-US" dirty="0" smtClean="0"/>
              <a:t>Who is the most generous?</a:t>
            </a:r>
          </a:p>
          <a:p>
            <a:r>
              <a:rPr lang="en-US" dirty="0" smtClean="0"/>
              <a:t>Why?</a:t>
            </a:r>
          </a:p>
          <a:p>
            <a:r>
              <a:rPr lang="en-US" dirty="0" smtClean="0"/>
              <a:t>Use </a:t>
            </a:r>
            <a:r>
              <a:rPr lang="en-US" dirty="0" err="1" smtClean="0"/>
              <a:t>colour</a:t>
            </a:r>
            <a:r>
              <a:rPr lang="en-US" dirty="0" smtClean="0"/>
              <a:t> to display your thinking.</a:t>
            </a:r>
          </a:p>
          <a:p>
            <a:endParaRPr lang="en-US" dirty="0" smtClean="0"/>
          </a:p>
          <a:p>
            <a:endParaRPr lang="en-US" dirty="0"/>
          </a:p>
        </p:txBody>
      </p:sp>
      <p:sp>
        <p:nvSpPr>
          <p:cNvPr id="184" name="Oval 183"/>
          <p:cNvSpPr/>
          <p:nvPr/>
        </p:nvSpPr>
        <p:spPr>
          <a:xfrm flipV="1">
            <a:off x="273443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274577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274508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274508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2745082"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2734435"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16536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17670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17600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17600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3176008"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3165361"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34103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34103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35167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35167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35167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34103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35167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35167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7754250"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7754250"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7764897"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7764897"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7764897" y="46807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7754250" y="432918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7764897" y="39549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7764897" y="35580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3567241" y="6122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3578581" y="57871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3577888" y="54355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3577888" y="50499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flipV="1">
            <a:off x="3577888" y="46870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flipV="1">
            <a:off x="3567241" y="433554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flipV="1">
            <a:off x="3946441"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1" name="Oval 170"/>
          <p:cNvSpPr/>
          <p:nvPr/>
        </p:nvSpPr>
        <p:spPr>
          <a:xfrm flipV="1">
            <a:off x="3957781"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2" name="Oval 171"/>
          <p:cNvSpPr/>
          <p:nvPr/>
        </p:nvSpPr>
        <p:spPr>
          <a:xfrm flipV="1">
            <a:off x="3957088"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3" name="Oval 172"/>
          <p:cNvSpPr/>
          <p:nvPr/>
        </p:nvSpPr>
        <p:spPr>
          <a:xfrm flipV="1">
            <a:off x="3957088"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4" name="Oval 173"/>
          <p:cNvSpPr/>
          <p:nvPr/>
        </p:nvSpPr>
        <p:spPr>
          <a:xfrm flipV="1">
            <a:off x="3957088" y="46807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5" name="Oval 174"/>
          <p:cNvSpPr/>
          <p:nvPr/>
        </p:nvSpPr>
        <p:spPr>
          <a:xfrm flipV="1">
            <a:off x="3946441" y="432918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4" name="Oval 243"/>
          <p:cNvSpPr/>
          <p:nvPr/>
        </p:nvSpPr>
        <p:spPr>
          <a:xfrm flipV="1">
            <a:off x="8128476" y="61259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5" name="Oval 244"/>
          <p:cNvSpPr/>
          <p:nvPr/>
        </p:nvSpPr>
        <p:spPr>
          <a:xfrm flipV="1">
            <a:off x="8128476" y="579070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6" name="Oval 245"/>
          <p:cNvSpPr/>
          <p:nvPr/>
        </p:nvSpPr>
        <p:spPr>
          <a:xfrm flipV="1">
            <a:off x="8139123" y="543915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7" name="Oval 246"/>
          <p:cNvSpPr/>
          <p:nvPr/>
        </p:nvSpPr>
        <p:spPr>
          <a:xfrm flipV="1">
            <a:off x="8139123" y="505358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Oval 247"/>
          <p:cNvSpPr/>
          <p:nvPr/>
        </p:nvSpPr>
        <p:spPr>
          <a:xfrm flipV="1">
            <a:off x="8139123" y="46906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9" name="Oval 248"/>
          <p:cNvSpPr/>
          <p:nvPr/>
        </p:nvSpPr>
        <p:spPr>
          <a:xfrm flipV="1">
            <a:off x="8128476" y="43391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0" name="Oval 249"/>
          <p:cNvSpPr/>
          <p:nvPr/>
        </p:nvSpPr>
        <p:spPr>
          <a:xfrm flipV="1">
            <a:off x="8139123" y="396491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1" name="Oval 250"/>
          <p:cNvSpPr/>
          <p:nvPr/>
        </p:nvSpPr>
        <p:spPr>
          <a:xfrm flipV="1">
            <a:off x="8139123" y="356803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3" name="Oval 252"/>
          <p:cNvSpPr/>
          <p:nvPr/>
        </p:nvSpPr>
        <p:spPr>
          <a:xfrm flipV="1">
            <a:off x="8496336" y="611957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4" name="Oval 253"/>
          <p:cNvSpPr/>
          <p:nvPr/>
        </p:nvSpPr>
        <p:spPr>
          <a:xfrm flipV="1">
            <a:off x="8496336" y="578434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5" name="Oval 254"/>
          <p:cNvSpPr/>
          <p:nvPr/>
        </p:nvSpPr>
        <p:spPr>
          <a:xfrm flipV="1">
            <a:off x="8506983" y="54327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6" name="Oval 255"/>
          <p:cNvSpPr/>
          <p:nvPr/>
        </p:nvSpPr>
        <p:spPr>
          <a:xfrm flipV="1">
            <a:off x="8506983" y="504722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Oval 256"/>
          <p:cNvSpPr/>
          <p:nvPr/>
        </p:nvSpPr>
        <p:spPr>
          <a:xfrm flipV="1">
            <a:off x="8506983" y="468433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8" name="Oval 257"/>
          <p:cNvSpPr/>
          <p:nvPr/>
        </p:nvSpPr>
        <p:spPr>
          <a:xfrm flipV="1">
            <a:off x="8496336" y="43327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9" name="Oval 258"/>
          <p:cNvSpPr/>
          <p:nvPr/>
        </p:nvSpPr>
        <p:spPr>
          <a:xfrm flipV="1">
            <a:off x="8506983" y="395855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0" name="Oval 259"/>
          <p:cNvSpPr/>
          <p:nvPr/>
        </p:nvSpPr>
        <p:spPr>
          <a:xfrm flipV="1">
            <a:off x="8506983" y="356167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554911"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990817"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42672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186262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29853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566251"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002157"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43806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187396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30987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565558"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001464"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43737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187327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30918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565558"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001464"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43737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187327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30918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565558"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001464"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43737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187327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30918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554911"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990817"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42672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186262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29853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150166"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586072"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02197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45788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689379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150166"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586072"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02197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45788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689379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160813"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596719"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03262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46853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690443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160813"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596719"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03262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46853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690443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160813"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596719"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03262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46853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690443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150166"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586072"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02197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45788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689379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160813"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596719"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03262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46853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690443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160813"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596719"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03262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46853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690443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9070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8434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9568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8933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9568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9568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2" name="TextBox 161"/>
          <p:cNvSpPr txBox="1"/>
          <p:nvPr/>
        </p:nvSpPr>
        <p:spPr>
          <a:xfrm>
            <a:off x="473996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73360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474494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73858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474494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474494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474494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73858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7" name="TextBox 176"/>
          <p:cNvSpPr txBox="1"/>
          <p:nvPr/>
        </p:nvSpPr>
        <p:spPr>
          <a:xfrm>
            <a:off x="4218381" y="6049217"/>
            <a:ext cx="544298" cy="307777"/>
          </a:xfrm>
          <a:prstGeom prst="rect">
            <a:avLst/>
          </a:prstGeom>
          <a:noFill/>
        </p:spPr>
        <p:txBody>
          <a:bodyPr wrap="square" rtlCol="0">
            <a:spAutoFit/>
          </a:bodyPr>
          <a:lstStyle/>
          <a:p>
            <a:r>
              <a:rPr lang="en-US" sz="1400" dirty="0"/>
              <a:t>9</a:t>
            </a:r>
          </a:p>
        </p:txBody>
      </p:sp>
      <p:sp>
        <p:nvSpPr>
          <p:cNvPr id="178" name="TextBox 177"/>
          <p:cNvSpPr txBox="1"/>
          <p:nvPr/>
        </p:nvSpPr>
        <p:spPr>
          <a:xfrm>
            <a:off x="4212021" y="5691317"/>
            <a:ext cx="544298" cy="307777"/>
          </a:xfrm>
          <a:prstGeom prst="rect">
            <a:avLst/>
          </a:prstGeom>
          <a:noFill/>
        </p:spPr>
        <p:txBody>
          <a:bodyPr wrap="square" rtlCol="0">
            <a:spAutoFit/>
          </a:bodyPr>
          <a:lstStyle/>
          <a:p>
            <a:r>
              <a:rPr lang="en-US" sz="1400" dirty="0" smtClean="0"/>
              <a:t>18</a:t>
            </a:r>
            <a:endParaRPr lang="en-US" sz="1400" dirty="0"/>
          </a:p>
        </p:txBody>
      </p:sp>
      <p:sp>
        <p:nvSpPr>
          <p:cNvPr id="179" name="TextBox 178"/>
          <p:cNvSpPr txBox="1"/>
          <p:nvPr/>
        </p:nvSpPr>
        <p:spPr>
          <a:xfrm>
            <a:off x="4223361" y="5349520"/>
            <a:ext cx="544298" cy="307777"/>
          </a:xfrm>
          <a:prstGeom prst="rect">
            <a:avLst/>
          </a:prstGeom>
          <a:noFill/>
        </p:spPr>
        <p:txBody>
          <a:bodyPr wrap="square" rtlCol="0">
            <a:spAutoFit/>
          </a:bodyPr>
          <a:lstStyle/>
          <a:p>
            <a:r>
              <a:rPr lang="en-US" sz="1400" dirty="0" smtClean="0"/>
              <a:t>27</a:t>
            </a:r>
            <a:endParaRPr lang="en-US" sz="1400" dirty="0"/>
          </a:p>
        </p:txBody>
      </p:sp>
      <p:sp>
        <p:nvSpPr>
          <p:cNvPr id="180" name="TextBox 179"/>
          <p:cNvSpPr txBox="1"/>
          <p:nvPr/>
        </p:nvSpPr>
        <p:spPr>
          <a:xfrm>
            <a:off x="4217006" y="4965524"/>
            <a:ext cx="544298" cy="307777"/>
          </a:xfrm>
          <a:prstGeom prst="rect">
            <a:avLst/>
          </a:prstGeom>
          <a:noFill/>
        </p:spPr>
        <p:txBody>
          <a:bodyPr wrap="square" rtlCol="0">
            <a:spAutoFit/>
          </a:bodyPr>
          <a:lstStyle/>
          <a:p>
            <a:r>
              <a:rPr lang="en-US" sz="1400" dirty="0" smtClean="0"/>
              <a:t>36</a:t>
            </a:r>
            <a:endParaRPr lang="en-US" sz="1400" dirty="0"/>
          </a:p>
        </p:txBody>
      </p:sp>
      <p:sp>
        <p:nvSpPr>
          <p:cNvPr id="181" name="TextBox 180"/>
          <p:cNvSpPr txBox="1"/>
          <p:nvPr/>
        </p:nvSpPr>
        <p:spPr>
          <a:xfrm>
            <a:off x="4223361" y="4601047"/>
            <a:ext cx="544298" cy="307777"/>
          </a:xfrm>
          <a:prstGeom prst="rect">
            <a:avLst/>
          </a:prstGeom>
          <a:noFill/>
        </p:spPr>
        <p:txBody>
          <a:bodyPr wrap="square" rtlCol="0">
            <a:spAutoFit/>
          </a:bodyPr>
          <a:lstStyle/>
          <a:p>
            <a:r>
              <a:rPr lang="en-US" sz="1400" dirty="0" smtClean="0"/>
              <a:t>45</a:t>
            </a:r>
            <a:endParaRPr lang="en-US" sz="1400" dirty="0"/>
          </a:p>
        </p:txBody>
      </p:sp>
      <p:sp>
        <p:nvSpPr>
          <p:cNvPr id="182" name="TextBox 181"/>
          <p:cNvSpPr txBox="1"/>
          <p:nvPr/>
        </p:nvSpPr>
        <p:spPr>
          <a:xfrm>
            <a:off x="4223361" y="4247910"/>
            <a:ext cx="544298" cy="307777"/>
          </a:xfrm>
          <a:prstGeom prst="rect">
            <a:avLst/>
          </a:prstGeom>
          <a:noFill/>
        </p:spPr>
        <p:txBody>
          <a:bodyPr wrap="square" rtlCol="0">
            <a:spAutoFit/>
          </a:bodyPr>
          <a:lstStyle/>
          <a:p>
            <a:r>
              <a:rPr lang="en-US" sz="1400" dirty="0" smtClean="0"/>
              <a:t>54</a:t>
            </a:r>
            <a:endParaRPr lang="en-US" sz="1400" dirty="0"/>
          </a:p>
        </p:txBody>
      </p:sp>
      <p:sp>
        <p:nvSpPr>
          <p:cNvPr id="185" name="TextBox 184"/>
          <p:cNvSpPr txBox="1"/>
          <p:nvPr/>
        </p:nvSpPr>
        <p:spPr>
          <a:xfrm>
            <a:off x="8698904" y="6041471"/>
            <a:ext cx="503935" cy="307777"/>
          </a:xfrm>
          <a:prstGeom prst="rect">
            <a:avLst/>
          </a:prstGeom>
          <a:noFill/>
        </p:spPr>
        <p:txBody>
          <a:bodyPr wrap="square" rtlCol="0">
            <a:spAutoFit/>
          </a:bodyPr>
          <a:lstStyle/>
          <a:p>
            <a:r>
              <a:rPr lang="en-US" sz="1400" dirty="0"/>
              <a:t>9</a:t>
            </a:r>
          </a:p>
        </p:txBody>
      </p:sp>
      <p:sp>
        <p:nvSpPr>
          <p:cNvPr id="186" name="TextBox 185"/>
          <p:cNvSpPr txBox="1"/>
          <p:nvPr/>
        </p:nvSpPr>
        <p:spPr>
          <a:xfrm>
            <a:off x="8692544" y="5706251"/>
            <a:ext cx="503935" cy="307777"/>
          </a:xfrm>
          <a:prstGeom prst="rect">
            <a:avLst/>
          </a:prstGeom>
          <a:noFill/>
        </p:spPr>
        <p:txBody>
          <a:bodyPr wrap="square" rtlCol="0">
            <a:spAutoFit/>
          </a:bodyPr>
          <a:lstStyle/>
          <a:p>
            <a:r>
              <a:rPr lang="en-US" sz="1400" dirty="0" smtClean="0"/>
              <a:t>18</a:t>
            </a:r>
            <a:endParaRPr lang="en-US" sz="1400" dirty="0"/>
          </a:p>
        </p:txBody>
      </p:sp>
      <p:sp>
        <p:nvSpPr>
          <p:cNvPr id="187" name="TextBox 186"/>
          <p:cNvSpPr txBox="1"/>
          <p:nvPr/>
        </p:nvSpPr>
        <p:spPr>
          <a:xfrm>
            <a:off x="8703884" y="5353114"/>
            <a:ext cx="503935" cy="307777"/>
          </a:xfrm>
          <a:prstGeom prst="rect">
            <a:avLst/>
          </a:prstGeom>
          <a:noFill/>
        </p:spPr>
        <p:txBody>
          <a:bodyPr wrap="square" rtlCol="0">
            <a:spAutoFit/>
          </a:bodyPr>
          <a:lstStyle/>
          <a:p>
            <a:r>
              <a:rPr lang="en-US" sz="1400" dirty="0" smtClean="0"/>
              <a:t>27</a:t>
            </a:r>
            <a:endParaRPr lang="en-US" sz="1400" dirty="0"/>
          </a:p>
        </p:txBody>
      </p:sp>
      <p:sp>
        <p:nvSpPr>
          <p:cNvPr id="188" name="TextBox 187"/>
          <p:cNvSpPr txBox="1"/>
          <p:nvPr/>
        </p:nvSpPr>
        <p:spPr>
          <a:xfrm>
            <a:off x="8697529" y="4957778"/>
            <a:ext cx="503935" cy="307777"/>
          </a:xfrm>
          <a:prstGeom prst="rect">
            <a:avLst/>
          </a:prstGeom>
          <a:noFill/>
        </p:spPr>
        <p:txBody>
          <a:bodyPr wrap="square" rtlCol="0">
            <a:spAutoFit/>
          </a:bodyPr>
          <a:lstStyle/>
          <a:p>
            <a:r>
              <a:rPr lang="en-US" sz="1400" dirty="0" smtClean="0"/>
              <a:t>36</a:t>
            </a:r>
            <a:endParaRPr lang="en-US" sz="1400" dirty="0"/>
          </a:p>
        </p:txBody>
      </p:sp>
      <p:sp>
        <p:nvSpPr>
          <p:cNvPr id="189" name="TextBox 188"/>
          <p:cNvSpPr txBox="1"/>
          <p:nvPr/>
        </p:nvSpPr>
        <p:spPr>
          <a:xfrm>
            <a:off x="8703884" y="4593301"/>
            <a:ext cx="503935" cy="307777"/>
          </a:xfrm>
          <a:prstGeom prst="rect">
            <a:avLst/>
          </a:prstGeom>
          <a:noFill/>
        </p:spPr>
        <p:txBody>
          <a:bodyPr wrap="square" rtlCol="0">
            <a:spAutoFit/>
          </a:bodyPr>
          <a:lstStyle/>
          <a:p>
            <a:r>
              <a:rPr lang="en-US" sz="1400" dirty="0" smtClean="0"/>
              <a:t>45</a:t>
            </a:r>
            <a:endParaRPr lang="en-US" sz="1400" dirty="0"/>
          </a:p>
        </p:txBody>
      </p:sp>
      <p:sp>
        <p:nvSpPr>
          <p:cNvPr id="190" name="TextBox 189"/>
          <p:cNvSpPr txBox="1"/>
          <p:nvPr/>
        </p:nvSpPr>
        <p:spPr>
          <a:xfrm>
            <a:off x="8703884" y="4240164"/>
            <a:ext cx="503935" cy="307777"/>
          </a:xfrm>
          <a:prstGeom prst="rect">
            <a:avLst/>
          </a:prstGeom>
          <a:noFill/>
        </p:spPr>
        <p:txBody>
          <a:bodyPr wrap="square" rtlCol="0">
            <a:spAutoFit/>
          </a:bodyPr>
          <a:lstStyle/>
          <a:p>
            <a:r>
              <a:rPr lang="en-US" sz="1400" dirty="0" smtClean="0"/>
              <a:t>54</a:t>
            </a:r>
            <a:endParaRPr lang="en-US" sz="1400" dirty="0"/>
          </a:p>
        </p:txBody>
      </p:sp>
      <p:sp>
        <p:nvSpPr>
          <p:cNvPr id="191" name="TextBox 190"/>
          <p:cNvSpPr txBox="1"/>
          <p:nvPr/>
        </p:nvSpPr>
        <p:spPr>
          <a:xfrm>
            <a:off x="8703884" y="3859049"/>
            <a:ext cx="503935" cy="307777"/>
          </a:xfrm>
          <a:prstGeom prst="rect">
            <a:avLst/>
          </a:prstGeom>
          <a:noFill/>
        </p:spPr>
        <p:txBody>
          <a:bodyPr wrap="square" rtlCol="0">
            <a:spAutoFit/>
          </a:bodyPr>
          <a:lstStyle/>
          <a:p>
            <a:r>
              <a:rPr lang="en-US" sz="1400" dirty="0" smtClean="0"/>
              <a:t>63</a:t>
            </a:r>
            <a:endParaRPr lang="en-US" sz="1400" dirty="0"/>
          </a:p>
        </p:txBody>
      </p:sp>
      <p:sp>
        <p:nvSpPr>
          <p:cNvPr id="192" name="TextBox 191"/>
          <p:cNvSpPr txBox="1"/>
          <p:nvPr/>
        </p:nvSpPr>
        <p:spPr>
          <a:xfrm>
            <a:off x="8697524" y="3478469"/>
            <a:ext cx="503935" cy="307777"/>
          </a:xfrm>
          <a:prstGeom prst="rect">
            <a:avLst/>
          </a:prstGeom>
          <a:noFill/>
        </p:spPr>
        <p:txBody>
          <a:bodyPr wrap="square" rtlCol="0">
            <a:spAutoFit/>
          </a:bodyPr>
          <a:lstStyle/>
          <a:p>
            <a:r>
              <a:rPr lang="en-US" sz="1400" dirty="0" smtClean="0"/>
              <a:t>72</a:t>
            </a:r>
            <a:endParaRPr lang="en-US" sz="1400" dirty="0"/>
          </a:p>
        </p:txBody>
      </p:sp>
      <p:sp>
        <p:nvSpPr>
          <p:cNvPr id="200" name="TextBox 199"/>
          <p:cNvSpPr txBox="1"/>
          <p:nvPr/>
        </p:nvSpPr>
        <p:spPr>
          <a:xfrm>
            <a:off x="583305" y="669471"/>
            <a:ext cx="3873172" cy="2862323"/>
          </a:xfrm>
          <a:prstGeom prst="rect">
            <a:avLst/>
          </a:prstGeom>
          <a:noFill/>
        </p:spPr>
        <p:txBody>
          <a:bodyPr wrap="square" rtlCol="0">
            <a:spAutoFit/>
          </a:bodyPr>
          <a:lstStyle/>
          <a:p>
            <a:r>
              <a:rPr lang="en-US" dirty="0" smtClean="0"/>
              <a:t>Linda has</a:t>
            </a:r>
            <a:r>
              <a:rPr lang="en-US" dirty="0" smtClean="0"/>
              <a:t> </a:t>
            </a:r>
            <a:r>
              <a:rPr lang="en-US" dirty="0" smtClean="0"/>
              <a:t>54</a:t>
            </a:r>
            <a:r>
              <a:rPr lang="en-US" dirty="0" smtClean="0"/>
              <a:t> </a:t>
            </a:r>
            <a:r>
              <a:rPr lang="en-US" dirty="0" smtClean="0"/>
              <a:t>and </a:t>
            </a:r>
            <a:r>
              <a:rPr lang="en-US" dirty="0" err="1" smtClean="0"/>
              <a:t>Alishka</a:t>
            </a:r>
            <a:r>
              <a:rPr lang="en-US" dirty="0" smtClean="0"/>
              <a:t> has</a:t>
            </a:r>
            <a:r>
              <a:rPr lang="en-US" dirty="0" smtClean="0"/>
              <a:t> </a:t>
            </a:r>
            <a:r>
              <a:rPr lang="en-US" dirty="0" smtClean="0"/>
              <a:t>72</a:t>
            </a:r>
            <a:r>
              <a:rPr lang="en-US" dirty="0" smtClean="0"/>
              <a:t>.</a:t>
            </a:r>
            <a:endParaRPr lang="en-US" dirty="0" smtClean="0"/>
          </a:p>
          <a:p>
            <a:endParaRPr lang="en-US" dirty="0" smtClean="0"/>
          </a:p>
          <a:p>
            <a:r>
              <a:rPr lang="en-US" dirty="0" smtClean="0"/>
              <a:t>Linda gives away</a:t>
            </a:r>
            <a:r>
              <a:rPr lang="en-US" dirty="0" smtClean="0"/>
              <a:t> </a:t>
            </a:r>
            <a:r>
              <a:rPr lang="en-US" dirty="0" smtClean="0"/>
              <a:t>26</a:t>
            </a:r>
            <a:r>
              <a:rPr lang="en-US" dirty="0" smtClean="0"/>
              <a:t>.</a:t>
            </a:r>
            <a:endParaRPr lang="en-US" dirty="0" smtClean="0"/>
          </a:p>
          <a:p>
            <a:r>
              <a:rPr lang="en-US" dirty="0" err="1" smtClean="0"/>
              <a:t>Aliska</a:t>
            </a:r>
            <a:r>
              <a:rPr lang="en-US" dirty="0" smtClean="0"/>
              <a:t> gives away</a:t>
            </a:r>
            <a:r>
              <a:rPr lang="en-US" dirty="0" smtClean="0"/>
              <a:t> </a:t>
            </a:r>
            <a:r>
              <a:rPr lang="en-US" dirty="0" smtClean="0"/>
              <a:t>34</a:t>
            </a:r>
            <a:r>
              <a:rPr lang="en-US" dirty="0" smtClean="0"/>
              <a:t>.</a:t>
            </a:r>
            <a:endParaRPr lang="en-US" dirty="0" smtClean="0"/>
          </a:p>
          <a:p>
            <a:endParaRPr lang="en-US" dirty="0" smtClean="0"/>
          </a:p>
          <a:p>
            <a:r>
              <a:rPr lang="en-US" dirty="0" smtClean="0"/>
              <a:t>Who is the most generous?</a:t>
            </a:r>
          </a:p>
          <a:p>
            <a:r>
              <a:rPr lang="en-US" dirty="0" smtClean="0"/>
              <a:t>Why?</a:t>
            </a:r>
          </a:p>
          <a:p>
            <a:r>
              <a:rPr lang="en-US" dirty="0" smtClean="0"/>
              <a:t>Use </a:t>
            </a:r>
            <a:r>
              <a:rPr lang="en-US" dirty="0" err="1" smtClean="0"/>
              <a:t>colour</a:t>
            </a:r>
            <a:r>
              <a:rPr lang="en-US" dirty="0" smtClean="0"/>
              <a:t> to display your thinking.</a:t>
            </a:r>
          </a:p>
          <a:p>
            <a:endParaRPr lang="en-US" dirty="0" smtClean="0"/>
          </a:p>
          <a:p>
            <a:endParaRPr lang="en-US" dirty="0"/>
          </a:p>
        </p:txBody>
      </p:sp>
      <p:sp>
        <p:nvSpPr>
          <p:cNvPr id="184" name="Oval 183"/>
          <p:cNvSpPr/>
          <p:nvPr/>
        </p:nvSpPr>
        <p:spPr>
          <a:xfrm flipV="1">
            <a:off x="273443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274577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274508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274508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2745082"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2734435"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16536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17670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17600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17600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3176008"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3165361"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34103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34103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35167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35167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35167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34103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35167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35167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7754250"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7754250"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7764897"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7764897"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7764897" y="46807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7754250" y="432918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7764897" y="39549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7764897" y="35580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3567241" y="6122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3578581" y="57871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3577888" y="54355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3577888" y="50499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flipV="1">
            <a:off x="3577888" y="46870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flipV="1">
            <a:off x="3567241" y="433554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flipV="1">
            <a:off x="3946441"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1" name="Oval 170"/>
          <p:cNvSpPr/>
          <p:nvPr/>
        </p:nvSpPr>
        <p:spPr>
          <a:xfrm flipV="1">
            <a:off x="3957781"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2" name="Oval 171"/>
          <p:cNvSpPr/>
          <p:nvPr/>
        </p:nvSpPr>
        <p:spPr>
          <a:xfrm flipV="1">
            <a:off x="3957088"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3" name="Oval 172"/>
          <p:cNvSpPr/>
          <p:nvPr/>
        </p:nvSpPr>
        <p:spPr>
          <a:xfrm flipV="1">
            <a:off x="3957088"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4" name="Oval 173"/>
          <p:cNvSpPr/>
          <p:nvPr/>
        </p:nvSpPr>
        <p:spPr>
          <a:xfrm flipV="1">
            <a:off x="3957088" y="46807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5" name="Oval 174"/>
          <p:cNvSpPr/>
          <p:nvPr/>
        </p:nvSpPr>
        <p:spPr>
          <a:xfrm flipV="1">
            <a:off x="3946441" y="432918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4" name="Oval 243"/>
          <p:cNvSpPr/>
          <p:nvPr/>
        </p:nvSpPr>
        <p:spPr>
          <a:xfrm flipV="1">
            <a:off x="8128476" y="61259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5" name="Oval 244"/>
          <p:cNvSpPr/>
          <p:nvPr/>
        </p:nvSpPr>
        <p:spPr>
          <a:xfrm flipV="1">
            <a:off x="8128476" y="579070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6" name="Oval 245"/>
          <p:cNvSpPr/>
          <p:nvPr/>
        </p:nvSpPr>
        <p:spPr>
          <a:xfrm flipV="1">
            <a:off x="8139123" y="543915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7" name="Oval 246"/>
          <p:cNvSpPr/>
          <p:nvPr/>
        </p:nvSpPr>
        <p:spPr>
          <a:xfrm flipV="1">
            <a:off x="8139123" y="505358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Oval 247"/>
          <p:cNvSpPr/>
          <p:nvPr/>
        </p:nvSpPr>
        <p:spPr>
          <a:xfrm flipV="1">
            <a:off x="8139123" y="46906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9" name="Oval 248"/>
          <p:cNvSpPr/>
          <p:nvPr/>
        </p:nvSpPr>
        <p:spPr>
          <a:xfrm flipV="1">
            <a:off x="8128476" y="43391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0" name="Oval 249"/>
          <p:cNvSpPr/>
          <p:nvPr/>
        </p:nvSpPr>
        <p:spPr>
          <a:xfrm flipV="1">
            <a:off x="8139123" y="396491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1" name="Oval 250"/>
          <p:cNvSpPr/>
          <p:nvPr/>
        </p:nvSpPr>
        <p:spPr>
          <a:xfrm flipV="1">
            <a:off x="8139123" y="356803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3" name="Oval 252"/>
          <p:cNvSpPr/>
          <p:nvPr/>
        </p:nvSpPr>
        <p:spPr>
          <a:xfrm flipV="1">
            <a:off x="8496336" y="611957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4" name="Oval 253"/>
          <p:cNvSpPr/>
          <p:nvPr/>
        </p:nvSpPr>
        <p:spPr>
          <a:xfrm flipV="1">
            <a:off x="8496336" y="578434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5" name="Oval 254"/>
          <p:cNvSpPr/>
          <p:nvPr/>
        </p:nvSpPr>
        <p:spPr>
          <a:xfrm flipV="1">
            <a:off x="8506983" y="54327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6" name="Oval 255"/>
          <p:cNvSpPr/>
          <p:nvPr/>
        </p:nvSpPr>
        <p:spPr>
          <a:xfrm flipV="1">
            <a:off x="8506983" y="504722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Oval 256"/>
          <p:cNvSpPr/>
          <p:nvPr/>
        </p:nvSpPr>
        <p:spPr>
          <a:xfrm flipV="1">
            <a:off x="8506983" y="468433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8" name="Oval 257"/>
          <p:cNvSpPr/>
          <p:nvPr/>
        </p:nvSpPr>
        <p:spPr>
          <a:xfrm flipV="1">
            <a:off x="8496336" y="43327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9" name="Oval 258"/>
          <p:cNvSpPr/>
          <p:nvPr/>
        </p:nvSpPr>
        <p:spPr>
          <a:xfrm flipV="1">
            <a:off x="8506983" y="395855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0" name="Oval 259"/>
          <p:cNvSpPr/>
          <p:nvPr/>
        </p:nvSpPr>
        <p:spPr>
          <a:xfrm flipV="1">
            <a:off x="8506983" y="356167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554911"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990817"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426723"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1862629"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298535"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566251"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002157"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438063"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1873969"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309875"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565558"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001464"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437370"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1873276"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30918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565558"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001464"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437370"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1873276"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30918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565558"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001464"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437370"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1873276"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30918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554911"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990817"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426723"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1862629"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29853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150166"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586072"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021978"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457884"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6893790"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150166"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586072"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021978"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457884"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6893790"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160813"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596719"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032625"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468531"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690443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160813"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596719"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032625"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468531"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690443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160813"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596719"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032625"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468531"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690443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150166"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586072"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021978"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457884"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689379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160813"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596719"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032625"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468531"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690443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160813"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596719"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032625"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468531"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690443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9070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8434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9568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8933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9568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9568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2" name="TextBox 161"/>
          <p:cNvSpPr txBox="1"/>
          <p:nvPr/>
        </p:nvSpPr>
        <p:spPr>
          <a:xfrm>
            <a:off x="473996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73360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474494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73858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474494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474494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474494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73858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7" name="TextBox 176"/>
          <p:cNvSpPr txBox="1"/>
          <p:nvPr/>
        </p:nvSpPr>
        <p:spPr>
          <a:xfrm>
            <a:off x="4218381" y="6049217"/>
            <a:ext cx="544298" cy="307777"/>
          </a:xfrm>
          <a:prstGeom prst="rect">
            <a:avLst/>
          </a:prstGeom>
          <a:noFill/>
        </p:spPr>
        <p:txBody>
          <a:bodyPr wrap="square" rtlCol="0">
            <a:spAutoFit/>
          </a:bodyPr>
          <a:lstStyle/>
          <a:p>
            <a:r>
              <a:rPr lang="en-US" sz="1400" dirty="0"/>
              <a:t>9</a:t>
            </a:r>
          </a:p>
        </p:txBody>
      </p:sp>
      <p:sp>
        <p:nvSpPr>
          <p:cNvPr id="178" name="TextBox 177"/>
          <p:cNvSpPr txBox="1"/>
          <p:nvPr/>
        </p:nvSpPr>
        <p:spPr>
          <a:xfrm>
            <a:off x="4212021" y="5691317"/>
            <a:ext cx="544298" cy="307777"/>
          </a:xfrm>
          <a:prstGeom prst="rect">
            <a:avLst/>
          </a:prstGeom>
          <a:noFill/>
        </p:spPr>
        <p:txBody>
          <a:bodyPr wrap="square" rtlCol="0">
            <a:spAutoFit/>
          </a:bodyPr>
          <a:lstStyle/>
          <a:p>
            <a:r>
              <a:rPr lang="en-US" sz="1400" dirty="0" smtClean="0"/>
              <a:t>18</a:t>
            </a:r>
            <a:endParaRPr lang="en-US" sz="1400" dirty="0"/>
          </a:p>
        </p:txBody>
      </p:sp>
      <p:sp>
        <p:nvSpPr>
          <p:cNvPr id="179" name="TextBox 178"/>
          <p:cNvSpPr txBox="1"/>
          <p:nvPr/>
        </p:nvSpPr>
        <p:spPr>
          <a:xfrm>
            <a:off x="4223361" y="5349520"/>
            <a:ext cx="544298" cy="307777"/>
          </a:xfrm>
          <a:prstGeom prst="rect">
            <a:avLst/>
          </a:prstGeom>
          <a:noFill/>
        </p:spPr>
        <p:txBody>
          <a:bodyPr wrap="square" rtlCol="0">
            <a:spAutoFit/>
          </a:bodyPr>
          <a:lstStyle/>
          <a:p>
            <a:r>
              <a:rPr lang="en-US" sz="1400" dirty="0" smtClean="0"/>
              <a:t>27</a:t>
            </a:r>
            <a:endParaRPr lang="en-US" sz="1400" dirty="0"/>
          </a:p>
        </p:txBody>
      </p:sp>
      <p:sp>
        <p:nvSpPr>
          <p:cNvPr id="180" name="TextBox 179"/>
          <p:cNvSpPr txBox="1"/>
          <p:nvPr/>
        </p:nvSpPr>
        <p:spPr>
          <a:xfrm>
            <a:off x="4217006" y="4965524"/>
            <a:ext cx="544298" cy="307777"/>
          </a:xfrm>
          <a:prstGeom prst="rect">
            <a:avLst/>
          </a:prstGeom>
          <a:noFill/>
        </p:spPr>
        <p:txBody>
          <a:bodyPr wrap="square" rtlCol="0">
            <a:spAutoFit/>
          </a:bodyPr>
          <a:lstStyle/>
          <a:p>
            <a:r>
              <a:rPr lang="en-US" sz="1400" dirty="0" smtClean="0"/>
              <a:t>36</a:t>
            </a:r>
            <a:endParaRPr lang="en-US" sz="1400" dirty="0"/>
          </a:p>
        </p:txBody>
      </p:sp>
      <p:sp>
        <p:nvSpPr>
          <p:cNvPr id="181" name="TextBox 180"/>
          <p:cNvSpPr txBox="1"/>
          <p:nvPr/>
        </p:nvSpPr>
        <p:spPr>
          <a:xfrm>
            <a:off x="4223361" y="4601047"/>
            <a:ext cx="544298" cy="307777"/>
          </a:xfrm>
          <a:prstGeom prst="rect">
            <a:avLst/>
          </a:prstGeom>
          <a:noFill/>
        </p:spPr>
        <p:txBody>
          <a:bodyPr wrap="square" rtlCol="0">
            <a:spAutoFit/>
          </a:bodyPr>
          <a:lstStyle/>
          <a:p>
            <a:r>
              <a:rPr lang="en-US" sz="1400" dirty="0" smtClean="0"/>
              <a:t>45</a:t>
            </a:r>
            <a:endParaRPr lang="en-US" sz="1400" dirty="0"/>
          </a:p>
        </p:txBody>
      </p:sp>
      <p:sp>
        <p:nvSpPr>
          <p:cNvPr id="182" name="TextBox 181"/>
          <p:cNvSpPr txBox="1"/>
          <p:nvPr/>
        </p:nvSpPr>
        <p:spPr>
          <a:xfrm>
            <a:off x="4223361" y="4247910"/>
            <a:ext cx="544298" cy="307777"/>
          </a:xfrm>
          <a:prstGeom prst="rect">
            <a:avLst/>
          </a:prstGeom>
          <a:noFill/>
        </p:spPr>
        <p:txBody>
          <a:bodyPr wrap="square" rtlCol="0">
            <a:spAutoFit/>
          </a:bodyPr>
          <a:lstStyle/>
          <a:p>
            <a:r>
              <a:rPr lang="en-US" sz="1400" dirty="0" smtClean="0"/>
              <a:t>54</a:t>
            </a:r>
            <a:endParaRPr lang="en-US" sz="1400" dirty="0"/>
          </a:p>
        </p:txBody>
      </p:sp>
      <p:sp>
        <p:nvSpPr>
          <p:cNvPr id="185" name="TextBox 184"/>
          <p:cNvSpPr txBox="1"/>
          <p:nvPr/>
        </p:nvSpPr>
        <p:spPr>
          <a:xfrm>
            <a:off x="8698904" y="6041471"/>
            <a:ext cx="503935" cy="307777"/>
          </a:xfrm>
          <a:prstGeom prst="rect">
            <a:avLst/>
          </a:prstGeom>
          <a:noFill/>
        </p:spPr>
        <p:txBody>
          <a:bodyPr wrap="square" rtlCol="0">
            <a:spAutoFit/>
          </a:bodyPr>
          <a:lstStyle/>
          <a:p>
            <a:r>
              <a:rPr lang="en-US" sz="1400" dirty="0"/>
              <a:t>9</a:t>
            </a:r>
          </a:p>
        </p:txBody>
      </p:sp>
      <p:sp>
        <p:nvSpPr>
          <p:cNvPr id="186" name="TextBox 185"/>
          <p:cNvSpPr txBox="1"/>
          <p:nvPr/>
        </p:nvSpPr>
        <p:spPr>
          <a:xfrm>
            <a:off x="8692544" y="5706251"/>
            <a:ext cx="503935" cy="307777"/>
          </a:xfrm>
          <a:prstGeom prst="rect">
            <a:avLst/>
          </a:prstGeom>
          <a:noFill/>
        </p:spPr>
        <p:txBody>
          <a:bodyPr wrap="square" rtlCol="0">
            <a:spAutoFit/>
          </a:bodyPr>
          <a:lstStyle/>
          <a:p>
            <a:r>
              <a:rPr lang="en-US" sz="1400" dirty="0" smtClean="0"/>
              <a:t>18</a:t>
            </a:r>
            <a:endParaRPr lang="en-US" sz="1400" dirty="0"/>
          </a:p>
        </p:txBody>
      </p:sp>
      <p:sp>
        <p:nvSpPr>
          <p:cNvPr id="187" name="TextBox 186"/>
          <p:cNvSpPr txBox="1"/>
          <p:nvPr/>
        </p:nvSpPr>
        <p:spPr>
          <a:xfrm>
            <a:off x="8703884" y="5353114"/>
            <a:ext cx="503935" cy="307777"/>
          </a:xfrm>
          <a:prstGeom prst="rect">
            <a:avLst/>
          </a:prstGeom>
          <a:noFill/>
        </p:spPr>
        <p:txBody>
          <a:bodyPr wrap="square" rtlCol="0">
            <a:spAutoFit/>
          </a:bodyPr>
          <a:lstStyle/>
          <a:p>
            <a:r>
              <a:rPr lang="en-US" sz="1400" dirty="0" smtClean="0"/>
              <a:t>27</a:t>
            </a:r>
            <a:endParaRPr lang="en-US" sz="1400" dirty="0"/>
          </a:p>
        </p:txBody>
      </p:sp>
      <p:sp>
        <p:nvSpPr>
          <p:cNvPr id="188" name="TextBox 187"/>
          <p:cNvSpPr txBox="1"/>
          <p:nvPr/>
        </p:nvSpPr>
        <p:spPr>
          <a:xfrm>
            <a:off x="8697529" y="4957778"/>
            <a:ext cx="503935" cy="307777"/>
          </a:xfrm>
          <a:prstGeom prst="rect">
            <a:avLst/>
          </a:prstGeom>
          <a:noFill/>
        </p:spPr>
        <p:txBody>
          <a:bodyPr wrap="square" rtlCol="0">
            <a:spAutoFit/>
          </a:bodyPr>
          <a:lstStyle/>
          <a:p>
            <a:r>
              <a:rPr lang="en-US" sz="1400" dirty="0" smtClean="0"/>
              <a:t>36</a:t>
            </a:r>
            <a:endParaRPr lang="en-US" sz="1400" dirty="0"/>
          </a:p>
        </p:txBody>
      </p:sp>
      <p:sp>
        <p:nvSpPr>
          <p:cNvPr id="189" name="TextBox 188"/>
          <p:cNvSpPr txBox="1"/>
          <p:nvPr/>
        </p:nvSpPr>
        <p:spPr>
          <a:xfrm>
            <a:off x="8703884" y="4593301"/>
            <a:ext cx="503935" cy="307777"/>
          </a:xfrm>
          <a:prstGeom prst="rect">
            <a:avLst/>
          </a:prstGeom>
          <a:noFill/>
        </p:spPr>
        <p:txBody>
          <a:bodyPr wrap="square" rtlCol="0">
            <a:spAutoFit/>
          </a:bodyPr>
          <a:lstStyle/>
          <a:p>
            <a:r>
              <a:rPr lang="en-US" sz="1400" dirty="0" smtClean="0"/>
              <a:t>45</a:t>
            </a:r>
            <a:endParaRPr lang="en-US" sz="1400" dirty="0"/>
          </a:p>
        </p:txBody>
      </p:sp>
      <p:sp>
        <p:nvSpPr>
          <p:cNvPr id="190" name="TextBox 189"/>
          <p:cNvSpPr txBox="1"/>
          <p:nvPr/>
        </p:nvSpPr>
        <p:spPr>
          <a:xfrm>
            <a:off x="8703884" y="4240164"/>
            <a:ext cx="503935" cy="307777"/>
          </a:xfrm>
          <a:prstGeom prst="rect">
            <a:avLst/>
          </a:prstGeom>
          <a:noFill/>
        </p:spPr>
        <p:txBody>
          <a:bodyPr wrap="square" rtlCol="0">
            <a:spAutoFit/>
          </a:bodyPr>
          <a:lstStyle/>
          <a:p>
            <a:r>
              <a:rPr lang="en-US" sz="1400" dirty="0" smtClean="0"/>
              <a:t>54</a:t>
            </a:r>
            <a:endParaRPr lang="en-US" sz="1400" dirty="0"/>
          </a:p>
        </p:txBody>
      </p:sp>
      <p:sp>
        <p:nvSpPr>
          <p:cNvPr id="191" name="TextBox 190"/>
          <p:cNvSpPr txBox="1"/>
          <p:nvPr/>
        </p:nvSpPr>
        <p:spPr>
          <a:xfrm>
            <a:off x="8703884" y="3859049"/>
            <a:ext cx="503935" cy="307777"/>
          </a:xfrm>
          <a:prstGeom prst="rect">
            <a:avLst/>
          </a:prstGeom>
          <a:noFill/>
        </p:spPr>
        <p:txBody>
          <a:bodyPr wrap="square" rtlCol="0">
            <a:spAutoFit/>
          </a:bodyPr>
          <a:lstStyle/>
          <a:p>
            <a:r>
              <a:rPr lang="en-US" sz="1400" dirty="0" smtClean="0"/>
              <a:t>63</a:t>
            </a:r>
            <a:endParaRPr lang="en-US" sz="1400" dirty="0"/>
          </a:p>
        </p:txBody>
      </p:sp>
      <p:sp>
        <p:nvSpPr>
          <p:cNvPr id="192" name="TextBox 191"/>
          <p:cNvSpPr txBox="1"/>
          <p:nvPr/>
        </p:nvSpPr>
        <p:spPr>
          <a:xfrm>
            <a:off x="8697524" y="3478469"/>
            <a:ext cx="503935" cy="307777"/>
          </a:xfrm>
          <a:prstGeom prst="rect">
            <a:avLst/>
          </a:prstGeom>
          <a:noFill/>
        </p:spPr>
        <p:txBody>
          <a:bodyPr wrap="square" rtlCol="0">
            <a:spAutoFit/>
          </a:bodyPr>
          <a:lstStyle/>
          <a:p>
            <a:r>
              <a:rPr lang="en-US" sz="1400" dirty="0" smtClean="0"/>
              <a:t>72</a:t>
            </a:r>
            <a:endParaRPr lang="en-US" sz="1400" dirty="0"/>
          </a:p>
        </p:txBody>
      </p:sp>
      <p:sp>
        <p:nvSpPr>
          <p:cNvPr id="200" name="TextBox 199"/>
          <p:cNvSpPr txBox="1"/>
          <p:nvPr/>
        </p:nvSpPr>
        <p:spPr>
          <a:xfrm>
            <a:off x="583305" y="669471"/>
            <a:ext cx="3873172" cy="2862323"/>
          </a:xfrm>
          <a:prstGeom prst="rect">
            <a:avLst/>
          </a:prstGeom>
          <a:noFill/>
        </p:spPr>
        <p:txBody>
          <a:bodyPr wrap="square" rtlCol="0">
            <a:spAutoFit/>
          </a:bodyPr>
          <a:lstStyle/>
          <a:p>
            <a:r>
              <a:rPr lang="en-US" dirty="0" smtClean="0"/>
              <a:t>Linda has</a:t>
            </a:r>
            <a:r>
              <a:rPr lang="en-US" dirty="0" smtClean="0"/>
              <a:t> </a:t>
            </a:r>
            <a:r>
              <a:rPr lang="en-US" dirty="0" smtClean="0"/>
              <a:t>54</a:t>
            </a:r>
            <a:r>
              <a:rPr lang="en-US" dirty="0" smtClean="0"/>
              <a:t> </a:t>
            </a:r>
            <a:r>
              <a:rPr lang="en-US" dirty="0" smtClean="0"/>
              <a:t>and </a:t>
            </a:r>
            <a:r>
              <a:rPr lang="en-US" dirty="0" err="1" smtClean="0"/>
              <a:t>Alishka</a:t>
            </a:r>
            <a:r>
              <a:rPr lang="en-US" dirty="0" smtClean="0"/>
              <a:t> has</a:t>
            </a:r>
            <a:r>
              <a:rPr lang="en-US" dirty="0" smtClean="0"/>
              <a:t> </a:t>
            </a:r>
            <a:r>
              <a:rPr lang="en-US" dirty="0" smtClean="0"/>
              <a:t>72</a:t>
            </a:r>
            <a:r>
              <a:rPr lang="en-US" dirty="0" smtClean="0"/>
              <a:t>.</a:t>
            </a:r>
            <a:endParaRPr lang="en-US" dirty="0" smtClean="0"/>
          </a:p>
          <a:p>
            <a:endParaRPr lang="en-US" dirty="0" smtClean="0"/>
          </a:p>
          <a:p>
            <a:r>
              <a:rPr lang="en-US" dirty="0" smtClean="0"/>
              <a:t>Linda gives away</a:t>
            </a:r>
            <a:r>
              <a:rPr lang="en-US" dirty="0" smtClean="0"/>
              <a:t> </a:t>
            </a:r>
            <a:r>
              <a:rPr lang="en-US" dirty="0" smtClean="0"/>
              <a:t>26</a:t>
            </a:r>
            <a:r>
              <a:rPr lang="en-US" dirty="0" smtClean="0"/>
              <a:t>.</a:t>
            </a:r>
            <a:endParaRPr lang="en-US" dirty="0" smtClean="0"/>
          </a:p>
          <a:p>
            <a:r>
              <a:rPr lang="en-US" dirty="0" err="1" smtClean="0"/>
              <a:t>Aliska</a:t>
            </a:r>
            <a:r>
              <a:rPr lang="en-US" dirty="0" smtClean="0"/>
              <a:t> gives away</a:t>
            </a:r>
            <a:r>
              <a:rPr lang="en-US" dirty="0" smtClean="0"/>
              <a:t> </a:t>
            </a:r>
            <a:r>
              <a:rPr lang="en-US" dirty="0" smtClean="0"/>
              <a:t>34</a:t>
            </a:r>
            <a:r>
              <a:rPr lang="en-US" dirty="0" smtClean="0"/>
              <a:t>.</a:t>
            </a:r>
            <a:endParaRPr lang="en-US" dirty="0" smtClean="0"/>
          </a:p>
          <a:p>
            <a:endParaRPr lang="en-US" dirty="0" smtClean="0"/>
          </a:p>
          <a:p>
            <a:r>
              <a:rPr lang="en-US" dirty="0" smtClean="0"/>
              <a:t>Who is the most generous?</a:t>
            </a:r>
          </a:p>
          <a:p>
            <a:r>
              <a:rPr lang="en-US" dirty="0" smtClean="0"/>
              <a:t>Why?</a:t>
            </a:r>
          </a:p>
          <a:p>
            <a:r>
              <a:rPr lang="en-US" dirty="0" smtClean="0"/>
              <a:t>Use </a:t>
            </a:r>
            <a:r>
              <a:rPr lang="en-US" dirty="0" err="1" smtClean="0"/>
              <a:t>colour</a:t>
            </a:r>
            <a:r>
              <a:rPr lang="en-US" dirty="0" smtClean="0"/>
              <a:t> to display your thinking.</a:t>
            </a:r>
          </a:p>
          <a:p>
            <a:endParaRPr lang="en-US" dirty="0" smtClean="0"/>
          </a:p>
          <a:p>
            <a:endParaRPr lang="en-US" dirty="0"/>
          </a:p>
        </p:txBody>
      </p:sp>
      <p:sp>
        <p:nvSpPr>
          <p:cNvPr id="184" name="Oval 183"/>
          <p:cNvSpPr/>
          <p:nvPr/>
        </p:nvSpPr>
        <p:spPr>
          <a:xfrm flipV="1">
            <a:off x="273443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274577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274508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274508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2745082"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2734435"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16536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17670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17600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17600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3176008"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3165361"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34103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34103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35167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35167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35167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34103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35167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35167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7754250"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7754250"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7764897"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7764897"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7764897" y="46807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7754250" y="432918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7764897" y="39549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7764897" y="35580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3567241" y="6122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3578581" y="57871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3577888" y="54355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3577888" y="50499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flipV="1">
            <a:off x="3577888" y="46870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flipV="1">
            <a:off x="3567241" y="433554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flipV="1">
            <a:off x="3946441"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1" name="Oval 170"/>
          <p:cNvSpPr/>
          <p:nvPr/>
        </p:nvSpPr>
        <p:spPr>
          <a:xfrm flipV="1">
            <a:off x="3957781"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2" name="Oval 171"/>
          <p:cNvSpPr/>
          <p:nvPr/>
        </p:nvSpPr>
        <p:spPr>
          <a:xfrm flipV="1">
            <a:off x="3957088"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3" name="Oval 172"/>
          <p:cNvSpPr/>
          <p:nvPr/>
        </p:nvSpPr>
        <p:spPr>
          <a:xfrm flipV="1">
            <a:off x="3957088"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4" name="Oval 173"/>
          <p:cNvSpPr/>
          <p:nvPr/>
        </p:nvSpPr>
        <p:spPr>
          <a:xfrm flipV="1">
            <a:off x="3957088" y="46807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5" name="Oval 174"/>
          <p:cNvSpPr/>
          <p:nvPr/>
        </p:nvSpPr>
        <p:spPr>
          <a:xfrm flipV="1">
            <a:off x="3946441" y="432918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4" name="Oval 243"/>
          <p:cNvSpPr/>
          <p:nvPr/>
        </p:nvSpPr>
        <p:spPr>
          <a:xfrm flipV="1">
            <a:off x="8128476" y="61259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5" name="Oval 244"/>
          <p:cNvSpPr/>
          <p:nvPr/>
        </p:nvSpPr>
        <p:spPr>
          <a:xfrm flipV="1">
            <a:off x="8128476" y="579070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6" name="Oval 245"/>
          <p:cNvSpPr/>
          <p:nvPr/>
        </p:nvSpPr>
        <p:spPr>
          <a:xfrm flipV="1">
            <a:off x="8139123" y="543915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7" name="Oval 246"/>
          <p:cNvSpPr/>
          <p:nvPr/>
        </p:nvSpPr>
        <p:spPr>
          <a:xfrm flipV="1">
            <a:off x="8139123" y="505358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Oval 247"/>
          <p:cNvSpPr/>
          <p:nvPr/>
        </p:nvSpPr>
        <p:spPr>
          <a:xfrm flipV="1">
            <a:off x="8139123" y="46906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9" name="Oval 248"/>
          <p:cNvSpPr/>
          <p:nvPr/>
        </p:nvSpPr>
        <p:spPr>
          <a:xfrm flipV="1">
            <a:off x="8128476" y="43391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0" name="Oval 249"/>
          <p:cNvSpPr/>
          <p:nvPr/>
        </p:nvSpPr>
        <p:spPr>
          <a:xfrm flipV="1">
            <a:off x="8139123" y="396491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1" name="Oval 250"/>
          <p:cNvSpPr/>
          <p:nvPr/>
        </p:nvSpPr>
        <p:spPr>
          <a:xfrm flipV="1">
            <a:off x="8139123" y="356803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3" name="Oval 252"/>
          <p:cNvSpPr/>
          <p:nvPr/>
        </p:nvSpPr>
        <p:spPr>
          <a:xfrm flipV="1">
            <a:off x="8496336" y="611957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4" name="Oval 253"/>
          <p:cNvSpPr/>
          <p:nvPr/>
        </p:nvSpPr>
        <p:spPr>
          <a:xfrm flipV="1">
            <a:off x="8496336" y="578434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5" name="Oval 254"/>
          <p:cNvSpPr/>
          <p:nvPr/>
        </p:nvSpPr>
        <p:spPr>
          <a:xfrm flipV="1">
            <a:off x="8506983" y="54327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6" name="Oval 255"/>
          <p:cNvSpPr/>
          <p:nvPr/>
        </p:nvSpPr>
        <p:spPr>
          <a:xfrm flipV="1">
            <a:off x="8506983" y="504722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Oval 256"/>
          <p:cNvSpPr/>
          <p:nvPr/>
        </p:nvSpPr>
        <p:spPr>
          <a:xfrm flipV="1">
            <a:off x="8506983" y="468433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8" name="Oval 257"/>
          <p:cNvSpPr/>
          <p:nvPr/>
        </p:nvSpPr>
        <p:spPr>
          <a:xfrm flipV="1">
            <a:off x="8496336" y="43327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9" name="Oval 258"/>
          <p:cNvSpPr/>
          <p:nvPr/>
        </p:nvSpPr>
        <p:spPr>
          <a:xfrm flipV="1">
            <a:off x="8506983" y="395855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0" name="Oval 259"/>
          <p:cNvSpPr/>
          <p:nvPr/>
        </p:nvSpPr>
        <p:spPr>
          <a:xfrm flipV="1">
            <a:off x="8506983" y="356167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0" name="TextBox 199"/>
          <p:cNvSpPr txBox="1"/>
          <p:nvPr/>
        </p:nvSpPr>
        <p:spPr>
          <a:xfrm>
            <a:off x="583305" y="669471"/>
            <a:ext cx="3873172" cy="2862323"/>
          </a:xfrm>
          <a:prstGeom prst="rect">
            <a:avLst/>
          </a:prstGeom>
          <a:noFill/>
        </p:spPr>
        <p:txBody>
          <a:bodyPr wrap="square" rtlCol="0">
            <a:spAutoFit/>
          </a:bodyPr>
          <a:lstStyle/>
          <a:p>
            <a:r>
              <a:rPr lang="en-US" dirty="0" smtClean="0"/>
              <a:t>Linda has 40 and </a:t>
            </a:r>
            <a:r>
              <a:rPr lang="en-US" dirty="0" err="1" smtClean="0"/>
              <a:t>Alishka</a:t>
            </a:r>
            <a:r>
              <a:rPr lang="en-US" dirty="0" smtClean="0"/>
              <a:t> has 90.</a:t>
            </a:r>
          </a:p>
          <a:p>
            <a:endParaRPr lang="en-US" dirty="0" smtClean="0"/>
          </a:p>
          <a:p>
            <a:r>
              <a:rPr lang="en-US" dirty="0" smtClean="0"/>
              <a:t>Linda gives away 30.</a:t>
            </a:r>
          </a:p>
          <a:p>
            <a:r>
              <a:rPr lang="en-US" dirty="0" err="1" smtClean="0"/>
              <a:t>Aliska</a:t>
            </a:r>
            <a:r>
              <a:rPr lang="en-US" dirty="0" smtClean="0"/>
              <a:t> gives away 80.</a:t>
            </a:r>
          </a:p>
          <a:p>
            <a:endParaRPr lang="en-US" dirty="0" smtClean="0"/>
          </a:p>
          <a:p>
            <a:r>
              <a:rPr lang="en-US" dirty="0" smtClean="0"/>
              <a:t>Who is the most generous?</a:t>
            </a:r>
          </a:p>
          <a:p>
            <a:r>
              <a:rPr lang="en-US" dirty="0" smtClean="0"/>
              <a:t>Why?</a:t>
            </a:r>
            <a:endParaRPr lang="en-US" dirty="0" smtClean="0"/>
          </a:p>
          <a:p>
            <a:endParaRPr lang="en-US" dirty="0" smtClean="0"/>
          </a:p>
          <a:p>
            <a:endParaRPr lang="en-US" dirty="0" smtClean="0"/>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554911"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990817"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42672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186262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29853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566251"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002157"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43806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187396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30987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565558"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001464"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43737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187327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30918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565558"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001464"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43737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187327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30918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565558"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001464"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43737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187327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150166"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586072"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02197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45788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689379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150166"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586072"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02197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45788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689379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160813"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596719"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03262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46853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690443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160813"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596719"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03262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46853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690443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160813"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596719"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03262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46853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690443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150166"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586072"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02197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45788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689379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160813"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596719"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03262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46853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690443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160813"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596719"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03262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46853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690443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160813"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5596719"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03262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46853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690443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9070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8434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9568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8933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95685" y="4623830"/>
            <a:ext cx="317510" cy="307777"/>
          </a:xfrm>
          <a:prstGeom prst="rect">
            <a:avLst/>
          </a:prstGeom>
          <a:noFill/>
        </p:spPr>
        <p:txBody>
          <a:bodyPr wrap="square" rtlCol="0">
            <a:spAutoFit/>
          </a:bodyPr>
          <a:lstStyle/>
          <a:p>
            <a:r>
              <a:rPr lang="en-US" sz="1400" dirty="0"/>
              <a:t>5</a:t>
            </a:r>
          </a:p>
        </p:txBody>
      </p:sp>
      <p:sp>
        <p:nvSpPr>
          <p:cNvPr id="162" name="TextBox 161"/>
          <p:cNvSpPr txBox="1"/>
          <p:nvPr/>
        </p:nvSpPr>
        <p:spPr>
          <a:xfrm>
            <a:off x="473996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73360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474494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73858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474494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474494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474494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738581" y="348482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4749921" y="3165712"/>
            <a:ext cx="317510" cy="307777"/>
          </a:xfrm>
          <a:prstGeom prst="rect">
            <a:avLst/>
          </a:prstGeom>
          <a:noFill/>
        </p:spPr>
        <p:txBody>
          <a:bodyPr wrap="square" rtlCol="0">
            <a:spAutoFit/>
          </a:bodyPr>
          <a:lstStyle/>
          <a:p>
            <a:r>
              <a:rPr lang="en-US" sz="1400" dirty="0"/>
              <a:t>9</a:t>
            </a:r>
          </a:p>
        </p:txBody>
      </p:sp>
      <p:sp>
        <p:nvSpPr>
          <p:cNvPr id="177" name="TextBox 176"/>
          <p:cNvSpPr txBox="1"/>
          <p:nvPr/>
        </p:nvSpPr>
        <p:spPr>
          <a:xfrm>
            <a:off x="4218381" y="6049217"/>
            <a:ext cx="544298" cy="307777"/>
          </a:xfrm>
          <a:prstGeom prst="rect">
            <a:avLst/>
          </a:prstGeom>
          <a:noFill/>
        </p:spPr>
        <p:txBody>
          <a:bodyPr wrap="square" rtlCol="0">
            <a:spAutoFit/>
          </a:bodyPr>
          <a:lstStyle/>
          <a:p>
            <a:r>
              <a:rPr lang="en-US" sz="1400" dirty="0"/>
              <a:t>9</a:t>
            </a:r>
          </a:p>
        </p:txBody>
      </p:sp>
      <p:sp>
        <p:nvSpPr>
          <p:cNvPr id="178" name="TextBox 177"/>
          <p:cNvSpPr txBox="1"/>
          <p:nvPr/>
        </p:nvSpPr>
        <p:spPr>
          <a:xfrm>
            <a:off x="4212021" y="5691317"/>
            <a:ext cx="544298" cy="307777"/>
          </a:xfrm>
          <a:prstGeom prst="rect">
            <a:avLst/>
          </a:prstGeom>
          <a:noFill/>
        </p:spPr>
        <p:txBody>
          <a:bodyPr wrap="square" rtlCol="0">
            <a:spAutoFit/>
          </a:bodyPr>
          <a:lstStyle/>
          <a:p>
            <a:r>
              <a:rPr lang="en-US" sz="1400" dirty="0" smtClean="0"/>
              <a:t>18</a:t>
            </a:r>
            <a:endParaRPr lang="en-US" sz="1400" dirty="0"/>
          </a:p>
        </p:txBody>
      </p:sp>
      <p:sp>
        <p:nvSpPr>
          <p:cNvPr id="179" name="TextBox 178"/>
          <p:cNvSpPr txBox="1"/>
          <p:nvPr/>
        </p:nvSpPr>
        <p:spPr>
          <a:xfrm>
            <a:off x="4223361" y="5349520"/>
            <a:ext cx="544298" cy="307777"/>
          </a:xfrm>
          <a:prstGeom prst="rect">
            <a:avLst/>
          </a:prstGeom>
          <a:noFill/>
        </p:spPr>
        <p:txBody>
          <a:bodyPr wrap="square" rtlCol="0">
            <a:spAutoFit/>
          </a:bodyPr>
          <a:lstStyle/>
          <a:p>
            <a:r>
              <a:rPr lang="en-US" sz="1400" dirty="0" smtClean="0"/>
              <a:t>27</a:t>
            </a:r>
            <a:endParaRPr lang="en-US" sz="1400" dirty="0"/>
          </a:p>
        </p:txBody>
      </p:sp>
      <p:sp>
        <p:nvSpPr>
          <p:cNvPr id="180" name="TextBox 179"/>
          <p:cNvSpPr txBox="1"/>
          <p:nvPr/>
        </p:nvSpPr>
        <p:spPr>
          <a:xfrm>
            <a:off x="4217006" y="4965524"/>
            <a:ext cx="544298" cy="307777"/>
          </a:xfrm>
          <a:prstGeom prst="rect">
            <a:avLst/>
          </a:prstGeom>
          <a:noFill/>
        </p:spPr>
        <p:txBody>
          <a:bodyPr wrap="square" rtlCol="0">
            <a:spAutoFit/>
          </a:bodyPr>
          <a:lstStyle/>
          <a:p>
            <a:r>
              <a:rPr lang="en-US" sz="1400" dirty="0" smtClean="0"/>
              <a:t>36</a:t>
            </a:r>
            <a:endParaRPr lang="en-US" sz="1400" dirty="0"/>
          </a:p>
        </p:txBody>
      </p:sp>
      <p:sp>
        <p:nvSpPr>
          <p:cNvPr id="181" name="TextBox 180"/>
          <p:cNvSpPr txBox="1"/>
          <p:nvPr/>
        </p:nvSpPr>
        <p:spPr>
          <a:xfrm>
            <a:off x="4223361" y="4601047"/>
            <a:ext cx="544298" cy="307777"/>
          </a:xfrm>
          <a:prstGeom prst="rect">
            <a:avLst/>
          </a:prstGeom>
          <a:noFill/>
        </p:spPr>
        <p:txBody>
          <a:bodyPr wrap="square" rtlCol="0">
            <a:spAutoFit/>
          </a:bodyPr>
          <a:lstStyle/>
          <a:p>
            <a:r>
              <a:rPr lang="en-US" sz="1400" dirty="0" smtClean="0"/>
              <a:t>40</a:t>
            </a:r>
            <a:endParaRPr lang="en-US" sz="1400" dirty="0"/>
          </a:p>
        </p:txBody>
      </p:sp>
      <p:sp>
        <p:nvSpPr>
          <p:cNvPr id="185" name="TextBox 184"/>
          <p:cNvSpPr txBox="1"/>
          <p:nvPr/>
        </p:nvSpPr>
        <p:spPr>
          <a:xfrm>
            <a:off x="8698904" y="6041471"/>
            <a:ext cx="503935" cy="307777"/>
          </a:xfrm>
          <a:prstGeom prst="rect">
            <a:avLst/>
          </a:prstGeom>
          <a:noFill/>
        </p:spPr>
        <p:txBody>
          <a:bodyPr wrap="square" rtlCol="0">
            <a:spAutoFit/>
          </a:bodyPr>
          <a:lstStyle/>
          <a:p>
            <a:r>
              <a:rPr lang="en-US" sz="1400" dirty="0"/>
              <a:t>9</a:t>
            </a:r>
          </a:p>
        </p:txBody>
      </p:sp>
      <p:sp>
        <p:nvSpPr>
          <p:cNvPr id="186" name="TextBox 185"/>
          <p:cNvSpPr txBox="1"/>
          <p:nvPr/>
        </p:nvSpPr>
        <p:spPr>
          <a:xfrm>
            <a:off x="8692544" y="5706251"/>
            <a:ext cx="503935" cy="307777"/>
          </a:xfrm>
          <a:prstGeom prst="rect">
            <a:avLst/>
          </a:prstGeom>
          <a:noFill/>
        </p:spPr>
        <p:txBody>
          <a:bodyPr wrap="square" rtlCol="0">
            <a:spAutoFit/>
          </a:bodyPr>
          <a:lstStyle/>
          <a:p>
            <a:r>
              <a:rPr lang="en-US" sz="1400" dirty="0" smtClean="0"/>
              <a:t>18</a:t>
            </a:r>
            <a:endParaRPr lang="en-US" sz="1400" dirty="0"/>
          </a:p>
        </p:txBody>
      </p:sp>
      <p:sp>
        <p:nvSpPr>
          <p:cNvPr id="187" name="TextBox 186"/>
          <p:cNvSpPr txBox="1"/>
          <p:nvPr/>
        </p:nvSpPr>
        <p:spPr>
          <a:xfrm>
            <a:off x="8703884" y="5353114"/>
            <a:ext cx="503935" cy="307777"/>
          </a:xfrm>
          <a:prstGeom prst="rect">
            <a:avLst/>
          </a:prstGeom>
          <a:noFill/>
        </p:spPr>
        <p:txBody>
          <a:bodyPr wrap="square" rtlCol="0">
            <a:spAutoFit/>
          </a:bodyPr>
          <a:lstStyle/>
          <a:p>
            <a:r>
              <a:rPr lang="en-US" sz="1400" dirty="0" smtClean="0"/>
              <a:t>27</a:t>
            </a:r>
            <a:endParaRPr lang="en-US" sz="1400" dirty="0"/>
          </a:p>
        </p:txBody>
      </p:sp>
      <p:sp>
        <p:nvSpPr>
          <p:cNvPr id="188" name="TextBox 187"/>
          <p:cNvSpPr txBox="1"/>
          <p:nvPr/>
        </p:nvSpPr>
        <p:spPr>
          <a:xfrm>
            <a:off x="8697529" y="4957778"/>
            <a:ext cx="503935" cy="307777"/>
          </a:xfrm>
          <a:prstGeom prst="rect">
            <a:avLst/>
          </a:prstGeom>
          <a:noFill/>
        </p:spPr>
        <p:txBody>
          <a:bodyPr wrap="square" rtlCol="0">
            <a:spAutoFit/>
          </a:bodyPr>
          <a:lstStyle/>
          <a:p>
            <a:r>
              <a:rPr lang="en-US" sz="1400" dirty="0" smtClean="0"/>
              <a:t>36</a:t>
            </a:r>
            <a:endParaRPr lang="en-US" sz="1400" dirty="0"/>
          </a:p>
        </p:txBody>
      </p:sp>
      <p:sp>
        <p:nvSpPr>
          <p:cNvPr id="189" name="TextBox 188"/>
          <p:cNvSpPr txBox="1"/>
          <p:nvPr/>
        </p:nvSpPr>
        <p:spPr>
          <a:xfrm>
            <a:off x="8703884" y="4593301"/>
            <a:ext cx="503935" cy="307777"/>
          </a:xfrm>
          <a:prstGeom prst="rect">
            <a:avLst/>
          </a:prstGeom>
          <a:noFill/>
        </p:spPr>
        <p:txBody>
          <a:bodyPr wrap="square" rtlCol="0">
            <a:spAutoFit/>
          </a:bodyPr>
          <a:lstStyle/>
          <a:p>
            <a:r>
              <a:rPr lang="en-US" sz="1400" dirty="0" smtClean="0"/>
              <a:t>45</a:t>
            </a:r>
            <a:endParaRPr lang="en-US" sz="1400" dirty="0"/>
          </a:p>
        </p:txBody>
      </p:sp>
      <p:sp>
        <p:nvSpPr>
          <p:cNvPr id="190" name="TextBox 189"/>
          <p:cNvSpPr txBox="1"/>
          <p:nvPr/>
        </p:nvSpPr>
        <p:spPr>
          <a:xfrm>
            <a:off x="8703884" y="4240164"/>
            <a:ext cx="503935" cy="307777"/>
          </a:xfrm>
          <a:prstGeom prst="rect">
            <a:avLst/>
          </a:prstGeom>
          <a:noFill/>
        </p:spPr>
        <p:txBody>
          <a:bodyPr wrap="square" rtlCol="0">
            <a:spAutoFit/>
          </a:bodyPr>
          <a:lstStyle/>
          <a:p>
            <a:r>
              <a:rPr lang="en-US" sz="1400" dirty="0" smtClean="0"/>
              <a:t>54</a:t>
            </a:r>
            <a:endParaRPr lang="en-US" sz="1400" dirty="0"/>
          </a:p>
        </p:txBody>
      </p:sp>
      <p:sp>
        <p:nvSpPr>
          <p:cNvPr id="191" name="TextBox 190"/>
          <p:cNvSpPr txBox="1"/>
          <p:nvPr/>
        </p:nvSpPr>
        <p:spPr>
          <a:xfrm>
            <a:off x="8703884" y="3859049"/>
            <a:ext cx="503935" cy="307777"/>
          </a:xfrm>
          <a:prstGeom prst="rect">
            <a:avLst/>
          </a:prstGeom>
          <a:noFill/>
        </p:spPr>
        <p:txBody>
          <a:bodyPr wrap="square" rtlCol="0">
            <a:spAutoFit/>
          </a:bodyPr>
          <a:lstStyle/>
          <a:p>
            <a:r>
              <a:rPr lang="en-US" sz="1400" dirty="0" smtClean="0"/>
              <a:t>63</a:t>
            </a:r>
            <a:endParaRPr lang="en-US" sz="1400" dirty="0"/>
          </a:p>
        </p:txBody>
      </p:sp>
      <p:sp>
        <p:nvSpPr>
          <p:cNvPr id="192" name="TextBox 191"/>
          <p:cNvSpPr txBox="1"/>
          <p:nvPr/>
        </p:nvSpPr>
        <p:spPr>
          <a:xfrm>
            <a:off x="8697524" y="3478469"/>
            <a:ext cx="503935" cy="307777"/>
          </a:xfrm>
          <a:prstGeom prst="rect">
            <a:avLst/>
          </a:prstGeom>
          <a:noFill/>
        </p:spPr>
        <p:txBody>
          <a:bodyPr wrap="square" rtlCol="0">
            <a:spAutoFit/>
          </a:bodyPr>
          <a:lstStyle/>
          <a:p>
            <a:r>
              <a:rPr lang="en-US" sz="1400" dirty="0" smtClean="0"/>
              <a:t>72</a:t>
            </a:r>
            <a:endParaRPr lang="en-US" sz="1400" dirty="0"/>
          </a:p>
        </p:txBody>
      </p:sp>
      <p:sp>
        <p:nvSpPr>
          <p:cNvPr id="193" name="TextBox 192"/>
          <p:cNvSpPr txBox="1"/>
          <p:nvPr/>
        </p:nvSpPr>
        <p:spPr>
          <a:xfrm>
            <a:off x="8708864" y="3125332"/>
            <a:ext cx="503935" cy="307777"/>
          </a:xfrm>
          <a:prstGeom prst="rect">
            <a:avLst/>
          </a:prstGeom>
          <a:noFill/>
        </p:spPr>
        <p:txBody>
          <a:bodyPr wrap="square" rtlCol="0">
            <a:spAutoFit/>
          </a:bodyPr>
          <a:lstStyle/>
          <a:p>
            <a:r>
              <a:rPr lang="en-US" sz="1400" dirty="0" smtClean="0"/>
              <a:t>81</a:t>
            </a:r>
            <a:endParaRPr lang="en-US" sz="1400" dirty="0"/>
          </a:p>
        </p:txBody>
      </p:sp>
      <p:sp>
        <p:nvSpPr>
          <p:cNvPr id="200" name="TextBox 199"/>
          <p:cNvSpPr txBox="1"/>
          <p:nvPr/>
        </p:nvSpPr>
        <p:spPr>
          <a:xfrm>
            <a:off x="583305" y="669471"/>
            <a:ext cx="3873172" cy="3693319"/>
          </a:xfrm>
          <a:prstGeom prst="rect">
            <a:avLst/>
          </a:prstGeom>
          <a:noFill/>
        </p:spPr>
        <p:txBody>
          <a:bodyPr wrap="square" rtlCol="0">
            <a:spAutoFit/>
          </a:bodyPr>
          <a:lstStyle/>
          <a:p>
            <a:r>
              <a:rPr lang="en-US" dirty="0" smtClean="0"/>
              <a:t>Linda has 40 and </a:t>
            </a:r>
            <a:r>
              <a:rPr lang="en-US" dirty="0" err="1" smtClean="0"/>
              <a:t>Alishka</a:t>
            </a:r>
            <a:r>
              <a:rPr lang="en-US" dirty="0" smtClean="0"/>
              <a:t> has 90.</a:t>
            </a:r>
          </a:p>
          <a:p>
            <a:endParaRPr lang="en-US" dirty="0" smtClean="0"/>
          </a:p>
          <a:p>
            <a:r>
              <a:rPr lang="en-US" dirty="0" smtClean="0"/>
              <a:t>Linda gives away 30.</a:t>
            </a:r>
          </a:p>
          <a:p>
            <a:r>
              <a:rPr lang="en-US" dirty="0" err="1" smtClean="0"/>
              <a:t>Aliska</a:t>
            </a:r>
            <a:r>
              <a:rPr lang="en-US" dirty="0" smtClean="0"/>
              <a:t> gives away 80.</a:t>
            </a:r>
          </a:p>
          <a:p>
            <a:endParaRPr lang="en-US" dirty="0" smtClean="0"/>
          </a:p>
          <a:p>
            <a:r>
              <a:rPr lang="en-US" dirty="0" smtClean="0"/>
              <a:t>Who is the most generous?</a:t>
            </a:r>
          </a:p>
          <a:p>
            <a:r>
              <a:rPr lang="en-US" dirty="0" smtClean="0"/>
              <a:t>Why?</a:t>
            </a:r>
          </a:p>
          <a:p>
            <a:r>
              <a:rPr lang="en-US" dirty="0" smtClean="0"/>
              <a:t>Use </a:t>
            </a:r>
            <a:r>
              <a:rPr lang="en-US" dirty="0" err="1" smtClean="0"/>
              <a:t>colour</a:t>
            </a:r>
            <a:r>
              <a:rPr lang="en-US" dirty="0" smtClean="0"/>
              <a:t> to display your thinking.</a:t>
            </a:r>
          </a:p>
          <a:p>
            <a:endParaRPr lang="en-US" dirty="0" smtClean="0"/>
          </a:p>
          <a:p>
            <a:r>
              <a:rPr lang="en-US" dirty="0" smtClean="0"/>
              <a:t>Does this help?</a:t>
            </a:r>
          </a:p>
          <a:p>
            <a:r>
              <a:rPr lang="en-US" dirty="0" smtClean="0"/>
              <a:t>Is </a:t>
            </a:r>
            <a:r>
              <a:rPr lang="en-US" dirty="0" smtClean="0"/>
              <a:t>there a better way to do this?</a:t>
            </a:r>
          </a:p>
          <a:p>
            <a:endParaRPr lang="en-US" dirty="0" smtClean="0"/>
          </a:p>
          <a:p>
            <a:endParaRPr lang="en-US" dirty="0"/>
          </a:p>
        </p:txBody>
      </p:sp>
      <p:sp>
        <p:nvSpPr>
          <p:cNvPr id="184" name="Oval 183"/>
          <p:cNvSpPr/>
          <p:nvPr/>
        </p:nvSpPr>
        <p:spPr>
          <a:xfrm flipV="1">
            <a:off x="273443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274577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274508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274508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16536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17670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17600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17600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34103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34103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35167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35167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35167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34103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35167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35167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7351677" y="321787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7754250"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7754250"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7764897"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7764897"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7764897" y="46807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7754250" y="432918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7764897" y="39549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7764897" y="35580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flipV="1">
            <a:off x="7764897" y="322285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3567241" y="6122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3578581" y="57871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3577888" y="54355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3577888" y="50499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flipV="1">
            <a:off x="3946441"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1" name="Oval 170"/>
          <p:cNvSpPr/>
          <p:nvPr/>
        </p:nvSpPr>
        <p:spPr>
          <a:xfrm flipV="1">
            <a:off x="3957781"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2" name="Oval 171"/>
          <p:cNvSpPr/>
          <p:nvPr/>
        </p:nvSpPr>
        <p:spPr>
          <a:xfrm flipV="1">
            <a:off x="3957088"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3" name="Oval 172"/>
          <p:cNvSpPr/>
          <p:nvPr/>
        </p:nvSpPr>
        <p:spPr>
          <a:xfrm flipV="1">
            <a:off x="3957088"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4" name="Oval 243"/>
          <p:cNvSpPr/>
          <p:nvPr/>
        </p:nvSpPr>
        <p:spPr>
          <a:xfrm flipV="1">
            <a:off x="8128476" y="61259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5" name="Oval 244"/>
          <p:cNvSpPr/>
          <p:nvPr/>
        </p:nvSpPr>
        <p:spPr>
          <a:xfrm flipV="1">
            <a:off x="8128476" y="579070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6" name="Oval 245"/>
          <p:cNvSpPr/>
          <p:nvPr/>
        </p:nvSpPr>
        <p:spPr>
          <a:xfrm flipV="1">
            <a:off x="8139123" y="543915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7" name="Oval 246"/>
          <p:cNvSpPr/>
          <p:nvPr/>
        </p:nvSpPr>
        <p:spPr>
          <a:xfrm flipV="1">
            <a:off x="8139123" y="505358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Oval 247"/>
          <p:cNvSpPr/>
          <p:nvPr/>
        </p:nvSpPr>
        <p:spPr>
          <a:xfrm flipV="1">
            <a:off x="8139123" y="46906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9" name="Oval 248"/>
          <p:cNvSpPr/>
          <p:nvPr/>
        </p:nvSpPr>
        <p:spPr>
          <a:xfrm flipV="1">
            <a:off x="8128476" y="43391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0" name="Oval 249"/>
          <p:cNvSpPr/>
          <p:nvPr/>
        </p:nvSpPr>
        <p:spPr>
          <a:xfrm flipV="1">
            <a:off x="8139123" y="396491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1" name="Oval 250"/>
          <p:cNvSpPr/>
          <p:nvPr/>
        </p:nvSpPr>
        <p:spPr>
          <a:xfrm flipV="1">
            <a:off x="8139123" y="356803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2" name="Oval 251"/>
          <p:cNvSpPr/>
          <p:nvPr/>
        </p:nvSpPr>
        <p:spPr>
          <a:xfrm flipV="1">
            <a:off x="8139123" y="3232805"/>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3" name="Oval 252"/>
          <p:cNvSpPr/>
          <p:nvPr/>
        </p:nvSpPr>
        <p:spPr>
          <a:xfrm flipV="1">
            <a:off x="8496336" y="611957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4" name="Oval 253"/>
          <p:cNvSpPr/>
          <p:nvPr/>
        </p:nvSpPr>
        <p:spPr>
          <a:xfrm flipV="1">
            <a:off x="8496336" y="578434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5" name="Oval 254"/>
          <p:cNvSpPr/>
          <p:nvPr/>
        </p:nvSpPr>
        <p:spPr>
          <a:xfrm flipV="1">
            <a:off x="8506983" y="54327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6" name="Oval 255"/>
          <p:cNvSpPr/>
          <p:nvPr/>
        </p:nvSpPr>
        <p:spPr>
          <a:xfrm flipV="1">
            <a:off x="8506983" y="504722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Oval 256"/>
          <p:cNvSpPr/>
          <p:nvPr/>
        </p:nvSpPr>
        <p:spPr>
          <a:xfrm flipV="1">
            <a:off x="8506983" y="468433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8" name="Oval 257"/>
          <p:cNvSpPr/>
          <p:nvPr/>
        </p:nvSpPr>
        <p:spPr>
          <a:xfrm flipV="1">
            <a:off x="8496336" y="43327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9" name="Oval 258"/>
          <p:cNvSpPr/>
          <p:nvPr/>
        </p:nvSpPr>
        <p:spPr>
          <a:xfrm flipV="1">
            <a:off x="8506983" y="395855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0" name="Oval 259"/>
          <p:cNvSpPr/>
          <p:nvPr/>
        </p:nvSpPr>
        <p:spPr>
          <a:xfrm flipV="1">
            <a:off x="8506983" y="356167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1" name="Oval 260"/>
          <p:cNvSpPr/>
          <p:nvPr/>
        </p:nvSpPr>
        <p:spPr>
          <a:xfrm flipV="1">
            <a:off x="8506983" y="3226445"/>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4" name="Oval 193"/>
          <p:cNvSpPr/>
          <p:nvPr/>
        </p:nvSpPr>
        <p:spPr>
          <a:xfrm flipV="1">
            <a:off x="5155833" y="28647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5" name="Oval 194"/>
          <p:cNvSpPr/>
          <p:nvPr/>
        </p:nvSpPr>
        <p:spPr>
          <a:xfrm flipV="1">
            <a:off x="5591739" y="28647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6" name="Oval 195"/>
          <p:cNvSpPr/>
          <p:nvPr/>
        </p:nvSpPr>
        <p:spPr>
          <a:xfrm flipV="1">
            <a:off x="6027645" y="28647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7" name="Oval 196"/>
          <p:cNvSpPr/>
          <p:nvPr/>
        </p:nvSpPr>
        <p:spPr>
          <a:xfrm flipV="1">
            <a:off x="6463551" y="28647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8" name="Oval 197"/>
          <p:cNvSpPr/>
          <p:nvPr/>
        </p:nvSpPr>
        <p:spPr>
          <a:xfrm flipV="1">
            <a:off x="6899457" y="28647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9" name="TextBox 198"/>
          <p:cNvSpPr txBox="1"/>
          <p:nvPr/>
        </p:nvSpPr>
        <p:spPr>
          <a:xfrm>
            <a:off x="4649257" y="2772195"/>
            <a:ext cx="594634" cy="307777"/>
          </a:xfrm>
          <a:prstGeom prst="rect">
            <a:avLst/>
          </a:prstGeom>
          <a:noFill/>
        </p:spPr>
        <p:txBody>
          <a:bodyPr wrap="square" rtlCol="0">
            <a:spAutoFit/>
          </a:bodyPr>
          <a:lstStyle/>
          <a:p>
            <a:r>
              <a:rPr lang="en-US" sz="1400" dirty="0" smtClean="0"/>
              <a:t>10</a:t>
            </a:r>
            <a:endParaRPr lang="en-US" sz="1400" dirty="0"/>
          </a:p>
        </p:txBody>
      </p:sp>
      <p:sp>
        <p:nvSpPr>
          <p:cNvPr id="232" name="TextBox 231"/>
          <p:cNvSpPr txBox="1"/>
          <p:nvPr/>
        </p:nvSpPr>
        <p:spPr>
          <a:xfrm>
            <a:off x="8703884" y="2765835"/>
            <a:ext cx="503935" cy="307777"/>
          </a:xfrm>
          <a:prstGeom prst="rect">
            <a:avLst/>
          </a:prstGeom>
          <a:noFill/>
        </p:spPr>
        <p:txBody>
          <a:bodyPr wrap="square" rtlCol="0">
            <a:spAutoFit/>
          </a:bodyPr>
          <a:lstStyle/>
          <a:p>
            <a:r>
              <a:rPr lang="en-US" sz="1400" dirty="0" smtClean="0"/>
              <a:t>90</a:t>
            </a:r>
            <a:endParaRPr lang="en-US" sz="1400" dirty="0"/>
          </a:p>
        </p:txBody>
      </p:sp>
      <p:sp>
        <p:nvSpPr>
          <p:cNvPr id="233" name="Oval 232"/>
          <p:cNvSpPr/>
          <p:nvPr/>
        </p:nvSpPr>
        <p:spPr>
          <a:xfrm flipV="1">
            <a:off x="7346697" y="285837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4" name="Oval 233"/>
          <p:cNvSpPr/>
          <p:nvPr/>
        </p:nvSpPr>
        <p:spPr>
          <a:xfrm flipV="1">
            <a:off x="7759917" y="286335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5" name="Oval 234"/>
          <p:cNvSpPr/>
          <p:nvPr/>
        </p:nvSpPr>
        <p:spPr>
          <a:xfrm flipV="1">
            <a:off x="8134143" y="28733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6" name="Oval 235"/>
          <p:cNvSpPr/>
          <p:nvPr/>
        </p:nvSpPr>
        <p:spPr>
          <a:xfrm flipV="1">
            <a:off x="8502003" y="28669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1064518"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500424"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936330"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2372236"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808142"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626446"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6062352"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49825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9341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3700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626446"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6062352"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49825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9341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3700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637093"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6072999"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50890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9448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3807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637093"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6072999"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50890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9448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3807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637093"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6072999"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50890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94481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73807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626446"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6062352"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49825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93416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73700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637093"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6072999"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50890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9448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73807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637093"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6072999"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50890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9448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73807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637093"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6072999"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50890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9448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73807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5" name="Oval 124"/>
          <p:cNvSpPr/>
          <p:nvPr/>
        </p:nvSpPr>
        <p:spPr>
          <a:xfrm flipV="1">
            <a:off x="5647740"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6" name="Oval 125"/>
          <p:cNvSpPr/>
          <p:nvPr/>
        </p:nvSpPr>
        <p:spPr>
          <a:xfrm flipV="1">
            <a:off x="6083646"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7" name="Oval 126"/>
          <p:cNvSpPr/>
          <p:nvPr/>
        </p:nvSpPr>
        <p:spPr>
          <a:xfrm flipV="1">
            <a:off x="6519552"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8" name="Oval 127"/>
          <p:cNvSpPr/>
          <p:nvPr/>
        </p:nvSpPr>
        <p:spPr>
          <a:xfrm flipV="1">
            <a:off x="6955458"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9" name="Oval 128"/>
          <p:cNvSpPr/>
          <p:nvPr/>
        </p:nvSpPr>
        <p:spPr>
          <a:xfrm flipV="1">
            <a:off x="7391364"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0" name="Oval 129"/>
          <p:cNvSpPr/>
          <p:nvPr/>
        </p:nvSpPr>
        <p:spPr>
          <a:xfrm flipV="1">
            <a:off x="5647740"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1" name="Oval 130"/>
          <p:cNvSpPr/>
          <p:nvPr/>
        </p:nvSpPr>
        <p:spPr>
          <a:xfrm flipV="1">
            <a:off x="6083646"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2" name="Oval 131"/>
          <p:cNvSpPr/>
          <p:nvPr/>
        </p:nvSpPr>
        <p:spPr>
          <a:xfrm flipV="1">
            <a:off x="6519552"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3" name="Oval 132"/>
          <p:cNvSpPr/>
          <p:nvPr/>
        </p:nvSpPr>
        <p:spPr>
          <a:xfrm flipV="1">
            <a:off x="6955458"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4" name="Oval 133"/>
          <p:cNvSpPr/>
          <p:nvPr/>
        </p:nvSpPr>
        <p:spPr>
          <a:xfrm flipV="1">
            <a:off x="7391364"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5" name="Oval 134"/>
          <p:cNvSpPr/>
          <p:nvPr/>
        </p:nvSpPr>
        <p:spPr>
          <a:xfrm flipV="1">
            <a:off x="5647740"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6" name="Oval 135"/>
          <p:cNvSpPr/>
          <p:nvPr/>
        </p:nvSpPr>
        <p:spPr>
          <a:xfrm flipV="1">
            <a:off x="6083646"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7" name="Oval 136"/>
          <p:cNvSpPr/>
          <p:nvPr/>
        </p:nvSpPr>
        <p:spPr>
          <a:xfrm flipV="1">
            <a:off x="6519552"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8" name="Oval 137"/>
          <p:cNvSpPr/>
          <p:nvPr/>
        </p:nvSpPr>
        <p:spPr>
          <a:xfrm flipV="1">
            <a:off x="6955458"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9" name="Oval 138"/>
          <p:cNvSpPr/>
          <p:nvPr/>
        </p:nvSpPr>
        <p:spPr>
          <a:xfrm flipV="1">
            <a:off x="7391364"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0" name="Oval 139"/>
          <p:cNvSpPr/>
          <p:nvPr/>
        </p:nvSpPr>
        <p:spPr>
          <a:xfrm flipV="1">
            <a:off x="5637093"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1" name="Oval 140"/>
          <p:cNvSpPr/>
          <p:nvPr/>
        </p:nvSpPr>
        <p:spPr>
          <a:xfrm flipV="1">
            <a:off x="6072999"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2" name="Oval 141"/>
          <p:cNvSpPr/>
          <p:nvPr/>
        </p:nvSpPr>
        <p:spPr>
          <a:xfrm flipV="1">
            <a:off x="6508905"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3" name="Oval 142"/>
          <p:cNvSpPr/>
          <p:nvPr/>
        </p:nvSpPr>
        <p:spPr>
          <a:xfrm flipV="1">
            <a:off x="6944811"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4" name="Oval 143"/>
          <p:cNvSpPr/>
          <p:nvPr/>
        </p:nvSpPr>
        <p:spPr>
          <a:xfrm flipV="1">
            <a:off x="7380717"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5" name="Oval 144"/>
          <p:cNvSpPr/>
          <p:nvPr/>
        </p:nvSpPr>
        <p:spPr>
          <a:xfrm flipV="1">
            <a:off x="5647740"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6" name="Oval 145"/>
          <p:cNvSpPr/>
          <p:nvPr/>
        </p:nvSpPr>
        <p:spPr>
          <a:xfrm flipV="1">
            <a:off x="6083646"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6519552"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6955458"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7391364"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5637093"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flipV="1">
            <a:off x="6072999"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flipV="1">
            <a:off x="6508905"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3" name="Oval 152"/>
          <p:cNvSpPr/>
          <p:nvPr/>
        </p:nvSpPr>
        <p:spPr>
          <a:xfrm flipV="1">
            <a:off x="6944811"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flipV="1">
            <a:off x="7380717"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594645" y="389942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51141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51078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1191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511280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511916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511916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511916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511280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5124141" y="3177052"/>
            <a:ext cx="317510" cy="307777"/>
          </a:xfrm>
          <a:prstGeom prst="rect">
            <a:avLst/>
          </a:prstGeom>
          <a:noFill/>
        </p:spPr>
        <p:txBody>
          <a:bodyPr wrap="square" rtlCol="0">
            <a:spAutoFit/>
          </a:bodyPr>
          <a:lstStyle/>
          <a:p>
            <a:r>
              <a:rPr lang="en-US" sz="1400" dirty="0"/>
              <a:t>9</a:t>
            </a:r>
          </a:p>
        </p:txBody>
      </p:sp>
      <p:sp>
        <p:nvSpPr>
          <p:cNvPr id="171" name="TextBox 170"/>
          <p:cNvSpPr txBox="1"/>
          <p:nvPr/>
        </p:nvSpPr>
        <p:spPr>
          <a:xfrm>
            <a:off x="5068821" y="2793056"/>
            <a:ext cx="468535" cy="307777"/>
          </a:xfrm>
          <a:prstGeom prst="rect">
            <a:avLst/>
          </a:prstGeom>
          <a:noFill/>
        </p:spPr>
        <p:txBody>
          <a:bodyPr wrap="square" rtlCol="0">
            <a:spAutoFit/>
          </a:bodyPr>
          <a:lstStyle/>
          <a:p>
            <a:r>
              <a:rPr lang="en-US" sz="1400" dirty="0" smtClean="0"/>
              <a:t>10</a:t>
            </a:r>
            <a:endParaRPr lang="en-US" sz="1400" dirty="0"/>
          </a:p>
        </p:txBody>
      </p:sp>
      <p:sp>
        <p:nvSpPr>
          <p:cNvPr id="172" name="TextBox 171"/>
          <p:cNvSpPr txBox="1"/>
          <p:nvPr/>
        </p:nvSpPr>
        <p:spPr>
          <a:xfrm>
            <a:off x="5068824" y="2428579"/>
            <a:ext cx="565607" cy="307777"/>
          </a:xfrm>
          <a:prstGeom prst="rect">
            <a:avLst/>
          </a:prstGeom>
          <a:noFill/>
        </p:spPr>
        <p:txBody>
          <a:bodyPr wrap="square" rtlCol="0">
            <a:spAutoFit/>
          </a:bodyPr>
          <a:lstStyle/>
          <a:p>
            <a:r>
              <a:rPr lang="en-US" sz="1400" dirty="0" smtClean="0"/>
              <a:t>11</a:t>
            </a:r>
            <a:endParaRPr lang="en-US" sz="1400" dirty="0"/>
          </a:p>
        </p:txBody>
      </p:sp>
      <p:sp>
        <p:nvSpPr>
          <p:cNvPr id="173" name="TextBox 172"/>
          <p:cNvSpPr txBox="1"/>
          <p:nvPr/>
        </p:nvSpPr>
        <p:spPr>
          <a:xfrm>
            <a:off x="5068824" y="2075442"/>
            <a:ext cx="565607" cy="307777"/>
          </a:xfrm>
          <a:prstGeom prst="rect">
            <a:avLst/>
          </a:prstGeom>
          <a:noFill/>
        </p:spPr>
        <p:txBody>
          <a:bodyPr wrap="square" rtlCol="0">
            <a:spAutoFit/>
          </a:bodyPr>
          <a:lstStyle/>
          <a:p>
            <a:r>
              <a:rPr lang="en-US" sz="1400" dirty="0" smtClean="0"/>
              <a:t>12</a:t>
            </a:r>
            <a:endParaRPr lang="en-US" sz="1400" dirty="0"/>
          </a:p>
        </p:txBody>
      </p:sp>
      <p:sp>
        <p:nvSpPr>
          <p:cNvPr id="174" name="TextBox 173"/>
          <p:cNvSpPr txBox="1"/>
          <p:nvPr/>
        </p:nvSpPr>
        <p:spPr>
          <a:xfrm>
            <a:off x="5073809" y="1699625"/>
            <a:ext cx="565607" cy="307777"/>
          </a:xfrm>
          <a:prstGeom prst="rect">
            <a:avLst/>
          </a:prstGeom>
          <a:noFill/>
        </p:spPr>
        <p:txBody>
          <a:bodyPr wrap="square" rtlCol="0">
            <a:spAutoFit/>
          </a:bodyPr>
          <a:lstStyle/>
          <a:p>
            <a:r>
              <a:rPr lang="en-US" sz="1400" dirty="0" smtClean="0"/>
              <a:t>13</a:t>
            </a:r>
            <a:endParaRPr lang="en-US" sz="1400" dirty="0"/>
          </a:p>
        </p:txBody>
      </p:sp>
      <p:sp>
        <p:nvSpPr>
          <p:cNvPr id="175" name="TextBox 174"/>
          <p:cNvSpPr txBox="1"/>
          <p:nvPr/>
        </p:nvSpPr>
        <p:spPr>
          <a:xfrm>
            <a:off x="5062469" y="1323808"/>
            <a:ext cx="565607" cy="307777"/>
          </a:xfrm>
          <a:prstGeom prst="rect">
            <a:avLst/>
          </a:prstGeom>
          <a:noFill/>
        </p:spPr>
        <p:txBody>
          <a:bodyPr wrap="square" rtlCol="0">
            <a:spAutoFit/>
          </a:bodyPr>
          <a:lstStyle/>
          <a:p>
            <a:r>
              <a:rPr lang="en-US" sz="1400" dirty="0" smtClean="0"/>
              <a:t>14</a:t>
            </a:r>
            <a:endParaRPr lang="en-US" sz="1400" dirty="0"/>
          </a:p>
        </p:txBody>
      </p:sp>
      <p:sp>
        <p:nvSpPr>
          <p:cNvPr id="176" name="TextBox 175"/>
          <p:cNvSpPr txBox="1"/>
          <p:nvPr/>
        </p:nvSpPr>
        <p:spPr>
          <a:xfrm>
            <a:off x="5063160" y="982011"/>
            <a:ext cx="565607" cy="307777"/>
          </a:xfrm>
          <a:prstGeom prst="rect">
            <a:avLst/>
          </a:prstGeom>
          <a:noFill/>
        </p:spPr>
        <p:txBody>
          <a:bodyPr wrap="square" rtlCol="0">
            <a:spAutoFit/>
          </a:bodyPr>
          <a:lstStyle/>
          <a:p>
            <a:r>
              <a:rPr lang="en-US" sz="1400" dirty="0" smtClean="0"/>
              <a:t>15</a:t>
            </a:r>
            <a:endParaRPr lang="en-US" sz="1400" dirty="0"/>
          </a:p>
        </p:txBody>
      </p:sp>
      <p:sp>
        <p:nvSpPr>
          <p:cNvPr id="177" name="TextBox 176"/>
          <p:cNvSpPr txBox="1"/>
          <p:nvPr/>
        </p:nvSpPr>
        <p:spPr>
          <a:xfrm>
            <a:off x="3243141" y="6049217"/>
            <a:ext cx="544298" cy="307777"/>
          </a:xfrm>
          <a:prstGeom prst="rect">
            <a:avLst/>
          </a:prstGeom>
          <a:noFill/>
        </p:spPr>
        <p:txBody>
          <a:bodyPr wrap="square" rtlCol="0">
            <a:spAutoFit/>
          </a:bodyPr>
          <a:lstStyle/>
          <a:p>
            <a:r>
              <a:rPr lang="en-US" sz="1400" dirty="0"/>
              <a:t>5</a:t>
            </a:r>
          </a:p>
        </p:txBody>
      </p:sp>
      <p:sp>
        <p:nvSpPr>
          <p:cNvPr id="178" name="TextBox 177"/>
          <p:cNvSpPr txBox="1"/>
          <p:nvPr/>
        </p:nvSpPr>
        <p:spPr>
          <a:xfrm>
            <a:off x="3236781" y="5691317"/>
            <a:ext cx="544298" cy="307777"/>
          </a:xfrm>
          <a:prstGeom prst="rect">
            <a:avLst/>
          </a:prstGeom>
          <a:noFill/>
        </p:spPr>
        <p:txBody>
          <a:bodyPr wrap="square" rtlCol="0">
            <a:spAutoFit/>
          </a:bodyPr>
          <a:lstStyle/>
          <a:p>
            <a:r>
              <a:rPr lang="en-US" sz="1400" dirty="0" smtClean="0"/>
              <a:t>10</a:t>
            </a:r>
            <a:endParaRPr lang="en-US" sz="1400" dirty="0"/>
          </a:p>
        </p:txBody>
      </p:sp>
      <p:sp>
        <p:nvSpPr>
          <p:cNvPr id="179" name="TextBox 178"/>
          <p:cNvSpPr txBox="1"/>
          <p:nvPr/>
        </p:nvSpPr>
        <p:spPr>
          <a:xfrm>
            <a:off x="3248121" y="5372200"/>
            <a:ext cx="544298" cy="307777"/>
          </a:xfrm>
          <a:prstGeom prst="rect">
            <a:avLst/>
          </a:prstGeom>
          <a:noFill/>
        </p:spPr>
        <p:txBody>
          <a:bodyPr wrap="square" rtlCol="0">
            <a:spAutoFit/>
          </a:bodyPr>
          <a:lstStyle/>
          <a:p>
            <a:r>
              <a:rPr lang="en-US" sz="1400" dirty="0" smtClean="0"/>
              <a:t>15</a:t>
            </a:r>
            <a:endParaRPr lang="en-US" sz="1400" dirty="0"/>
          </a:p>
        </p:txBody>
      </p:sp>
      <p:sp>
        <p:nvSpPr>
          <p:cNvPr id="180" name="TextBox 179"/>
          <p:cNvSpPr txBox="1"/>
          <p:nvPr/>
        </p:nvSpPr>
        <p:spPr>
          <a:xfrm>
            <a:off x="3241766" y="4988204"/>
            <a:ext cx="544298" cy="307777"/>
          </a:xfrm>
          <a:prstGeom prst="rect">
            <a:avLst/>
          </a:prstGeom>
          <a:noFill/>
        </p:spPr>
        <p:txBody>
          <a:bodyPr wrap="square" rtlCol="0">
            <a:spAutoFit/>
          </a:bodyPr>
          <a:lstStyle/>
          <a:p>
            <a:r>
              <a:rPr lang="en-US" sz="1400" dirty="0" smtClean="0"/>
              <a:t>20</a:t>
            </a:r>
            <a:endParaRPr lang="en-US" sz="1400" dirty="0"/>
          </a:p>
        </p:txBody>
      </p:sp>
      <p:sp>
        <p:nvSpPr>
          <p:cNvPr id="181" name="TextBox 180"/>
          <p:cNvSpPr txBox="1"/>
          <p:nvPr/>
        </p:nvSpPr>
        <p:spPr>
          <a:xfrm>
            <a:off x="3248121" y="4623727"/>
            <a:ext cx="544298" cy="307777"/>
          </a:xfrm>
          <a:prstGeom prst="rect">
            <a:avLst/>
          </a:prstGeom>
          <a:noFill/>
        </p:spPr>
        <p:txBody>
          <a:bodyPr wrap="square" rtlCol="0">
            <a:spAutoFit/>
          </a:bodyPr>
          <a:lstStyle/>
          <a:p>
            <a:r>
              <a:rPr lang="en-US" sz="1400" dirty="0" smtClean="0"/>
              <a:t>25</a:t>
            </a:r>
            <a:endParaRPr lang="en-US" sz="1400" dirty="0"/>
          </a:p>
        </p:txBody>
      </p:sp>
      <p:sp>
        <p:nvSpPr>
          <p:cNvPr id="182" name="TextBox 181"/>
          <p:cNvSpPr txBox="1"/>
          <p:nvPr/>
        </p:nvSpPr>
        <p:spPr>
          <a:xfrm>
            <a:off x="3248121" y="4270590"/>
            <a:ext cx="544298" cy="307777"/>
          </a:xfrm>
          <a:prstGeom prst="rect">
            <a:avLst/>
          </a:prstGeom>
          <a:noFill/>
        </p:spPr>
        <p:txBody>
          <a:bodyPr wrap="square" rtlCol="0">
            <a:spAutoFit/>
          </a:bodyPr>
          <a:lstStyle/>
          <a:p>
            <a:r>
              <a:rPr lang="en-US" sz="1400" dirty="0" smtClean="0"/>
              <a:t>30</a:t>
            </a:r>
            <a:endParaRPr lang="en-US" sz="1400" dirty="0"/>
          </a:p>
        </p:txBody>
      </p:sp>
      <p:sp>
        <p:nvSpPr>
          <p:cNvPr id="183" name="TextBox 182"/>
          <p:cNvSpPr txBox="1"/>
          <p:nvPr/>
        </p:nvSpPr>
        <p:spPr>
          <a:xfrm>
            <a:off x="3248121" y="3899326"/>
            <a:ext cx="544298" cy="307777"/>
          </a:xfrm>
          <a:prstGeom prst="rect">
            <a:avLst/>
          </a:prstGeom>
          <a:noFill/>
        </p:spPr>
        <p:txBody>
          <a:bodyPr wrap="square" rtlCol="0">
            <a:spAutoFit/>
          </a:bodyPr>
          <a:lstStyle/>
          <a:p>
            <a:r>
              <a:rPr lang="en-US" sz="1400" dirty="0" smtClean="0"/>
              <a:t>35</a:t>
            </a:r>
            <a:endParaRPr lang="en-US" sz="1400" dirty="0"/>
          </a:p>
        </p:txBody>
      </p:sp>
      <p:sp>
        <p:nvSpPr>
          <p:cNvPr id="185" name="TextBox 184"/>
          <p:cNvSpPr txBox="1"/>
          <p:nvPr/>
        </p:nvSpPr>
        <p:spPr>
          <a:xfrm>
            <a:off x="7848404" y="6041471"/>
            <a:ext cx="503935" cy="307777"/>
          </a:xfrm>
          <a:prstGeom prst="rect">
            <a:avLst/>
          </a:prstGeom>
          <a:noFill/>
        </p:spPr>
        <p:txBody>
          <a:bodyPr wrap="square" rtlCol="0">
            <a:spAutoFit/>
          </a:bodyPr>
          <a:lstStyle/>
          <a:p>
            <a:r>
              <a:rPr lang="en-US" sz="1400" dirty="0"/>
              <a:t>5</a:t>
            </a:r>
          </a:p>
        </p:txBody>
      </p:sp>
      <p:sp>
        <p:nvSpPr>
          <p:cNvPr id="186" name="TextBox 185"/>
          <p:cNvSpPr txBox="1"/>
          <p:nvPr/>
        </p:nvSpPr>
        <p:spPr>
          <a:xfrm>
            <a:off x="7842044" y="5683571"/>
            <a:ext cx="503935" cy="307777"/>
          </a:xfrm>
          <a:prstGeom prst="rect">
            <a:avLst/>
          </a:prstGeom>
          <a:noFill/>
        </p:spPr>
        <p:txBody>
          <a:bodyPr wrap="square" rtlCol="0">
            <a:spAutoFit/>
          </a:bodyPr>
          <a:lstStyle/>
          <a:p>
            <a:r>
              <a:rPr lang="en-US" sz="1400" dirty="0" smtClean="0"/>
              <a:t>10</a:t>
            </a:r>
            <a:endParaRPr lang="en-US" sz="1400" dirty="0"/>
          </a:p>
        </p:txBody>
      </p:sp>
      <p:sp>
        <p:nvSpPr>
          <p:cNvPr id="187" name="TextBox 186"/>
          <p:cNvSpPr txBox="1"/>
          <p:nvPr/>
        </p:nvSpPr>
        <p:spPr>
          <a:xfrm>
            <a:off x="7853384" y="5364454"/>
            <a:ext cx="503935" cy="307777"/>
          </a:xfrm>
          <a:prstGeom prst="rect">
            <a:avLst/>
          </a:prstGeom>
          <a:noFill/>
        </p:spPr>
        <p:txBody>
          <a:bodyPr wrap="square" rtlCol="0">
            <a:spAutoFit/>
          </a:bodyPr>
          <a:lstStyle/>
          <a:p>
            <a:r>
              <a:rPr lang="en-US" sz="1400" dirty="0" smtClean="0"/>
              <a:t>15</a:t>
            </a:r>
            <a:endParaRPr lang="en-US" sz="1400" dirty="0"/>
          </a:p>
        </p:txBody>
      </p:sp>
      <p:sp>
        <p:nvSpPr>
          <p:cNvPr id="188" name="TextBox 187"/>
          <p:cNvSpPr txBox="1"/>
          <p:nvPr/>
        </p:nvSpPr>
        <p:spPr>
          <a:xfrm>
            <a:off x="7847029" y="4980458"/>
            <a:ext cx="503935" cy="307777"/>
          </a:xfrm>
          <a:prstGeom prst="rect">
            <a:avLst/>
          </a:prstGeom>
          <a:noFill/>
        </p:spPr>
        <p:txBody>
          <a:bodyPr wrap="square" rtlCol="0">
            <a:spAutoFit/>
          </a:bodyPr>
          <a:lstStyle/>
          <a:p>
            <a:r>
              <a:rPr lang="en-US" sz="1400" dirty="0" smtClean="0"/>
              <a:t>20</a:t>
            </a:r>
            <a:endParaRPr lang="en-US" sz="1400" dirty="0"/>
          </a:p>
        </p:txBody>
      </p:sp>
      <p:sp>
        <p:nvSpPr>
          <p:cNvPr id="189" name="TextBox 188"/>
          <p:cNvSpPr txBox="1"/>
          <p:nvPr/>
        </p:nvSpPr>
        <p:spPr>
          <a:xfrm>
            <a:off x="7853384" y="4615981"/>
            <a:ext cx="503935" cy="307777"/>
          </a:xfrm>
          <a:prstGeom prst="rect">
            <a:avLst/>
          </a:prstGeom>
          <a:noFill/>
        </p:spPr>
        <p:txBody>
          <a:bodyPr wrap="square" rtlCol="0">
            <a:spAutoFit/>
          </a:bodyPr>
          <a:lstStyle/>
          <a:p>
            <a:r>
              <a:rPr lang="en-US" sz="1400" dirty="0" smtClean="0"/>
              <a:t>25</a:t>
            </a:r>
            <a:endParaRPr lang="en-US" sz="1400" dirty="0"/>
          </a:p>
        </p:txBody>
      </p:sp>
      <p:sp>
        <p:nvSpPr>
          <p:cNvPr id="190" name="TextBox 189"/>
          <p:cNvSpPr txBox="1"/>
          <p:nvPr/>
        </p:nvSpPr>
        <p:spPr>
          <a:xfrm>
            <a:off x="7853384" y="4262844"/>
            <a:ext cx="503935" cy="307777"/>
          </a:xfrm>
          <a:prstGeom prst="rect">
            <a:avLst/>
          </a:prstGeom>
          <a:noFill/>
        </p:spPr>
        <p:txBody>
          <a:bodyPr wrap="square" rtlCol="0">
            <a:spAutoFit/>
          </a:bodyPr>
          <a:lstStyle/>
          <a:p>
            <a:r>
              <a:rPr lang="en-US" sz="1400" dirty="0" smtClean="0"/>
              <a:t>30</a:t>
            </a:r>
            <a:endParaRPr lang="en-US" sz="1400" dirty="0"/>
          </a:p>
        </p:txBody>
      </p:sp>
      <p:sp>
        <p:nvSpPr>
          <p:cNvPr id="191" name="TextBox 190"/>
          <p:cNvSpPr txBox="1"/>
          <p:nvPr/>
        </p:nvSpPr>
        <p:spPr>
          <a:xfrm>
            <a:off x="7853384" y="3847709"/>
            <a:ext cx="503935" cy="307777"/>
          </a:xfrm>
          <a:prstGeom prst="rect">
            <a:avLst/>
          </a:prstGeom>
          <a:noFill/>
        </p:spPr>
        <p:txBody>
          <a:bodyPr wrap="square" rtlCol="0">
            <a:spAutoFit/>
          </a:bodyPr>
          <a:lstStyle/>
          <a:p>
            <a:r>
              <a:rPr lang="en-US" sz="1400" dirty="0" smtClean="0"/>
              <a:t>35</a:t>
            </a:r>
            <a:endParaRPr lang="en-US" sz="1400" dirty="0"/>
          </a:p>
        </p:txBody>
      </p:sp>
      <p:sp>
        <p:nvSpPr>
          <p:cNvPr id="192" name="TextBox 191"/>
          <p:cNvSpPr txBox="1"/>
          <p:nvPr/>
        </p:nvSpPr>
        <p:spPr>
          <a:xfrm>
            <a:off x="7847024" y="3489809"/>
            <a:ext cx="503935" cy="307777"/>
          </a:xfrm>
          <a:prstGeom prst="rect">
            <a:avLst/>
          </a:prstGeom>
          <a:noFill/>
        </p:spPr>
        <p:txBody>
          <a:bodyPr wrap="square" rtlCol="0">
            <a:spAutoFit/>
          </a:bodyPr>
          <a:lstStyle/>
          <a:p>
            <a:r>
              <a:rPr lang="en-US" sz="1400" dirty="0" smtClean="0"/>
              <a:t>40</a:t>
            </a:r>
            <a:endParaRPr lang="en-US" sz="1400" dirty="0"/>
          </a:p>
        </p:txBody>
      </p:sp>
      <p:sp>
        <p:nvSpPr>
          <p:cNvPr id="193" name="TextBox 192"/>
          <p:cNvSpPr txBox="1"/>
          <p:nvPr/>
        </p:nvSpPr>
        <p:spPr>
          <a:xfrm>
            <a:off x="7858364" y="3170692"/>
            <a:ext cx="503935" cy="307777"/>
          </a:xfrm>
          <a:prstGeom prst="rect">
            <a:avLst/>
          </a:prstGeom>
          <a:noFill/>
        </p:spPr>
        <p:txBody>
          <a:bodyPr wrap="square" rtlCol="0">
            <a:spAutoFit/>
          </a:bodyPr>
          <a:lstStyle/>
          <a:p>
            <a:r>
              <a:rPr lang="en-US" sz="1400" dirty="0" smtClean="0"/>
              <a:t>45</a:t>
            </a:r>
            <a:endParaRPr lang="en-US" sz="1400" dirty="0"/>
          </a:p>
        </p:txBody>
      </p:sp>
      <p:sp>
        <p:nvSpPr>
          <p:cNvPr id="194" name="TextBox 193"/>
          <p:cNvSpPr txBox="1"/>
          <p:nvPr/>
        </p:nvSpPr>
        <p:spPr>
          <a:xfrm>
            <a:off x="7848405" y="2786696"/>
            <a:ext cx="468535" cy="307777"/>
          </a:xfrm>
          <a:prstGeom prst="rect">
            <a:avLst/>
          </a:prstGeom>
          <a:noFill/>
        </p:spPr>
        <p:txBody>
          <a:bodyPr wrap="square" rtlCol="0">
            <a:spAutoFit/>
          </a:bodyPr>
          <a:lstStyle/>
          <a:p>
            <a:r>
              <a:rPr lang="en-US" sz="1400" dirty="0" smtClean="0"/>
              <a:t>50</a:t>
            </a:r>
            <a:endParaRPr lang="en-US" sz="1400" dirty="0"/>
          </a:p>
        </p:txBody>
      </p:sp>
      <p:sp>
        <p:nvSpPr>
          <p:cNvPr id="195" name="TextBox 194"/>
          <p:cNvSpPr txBox="1"/>
          <p:nvPr/>
        </p:nvSpPr>
        <p:spPr>
          <a:xfrm>
            <a:off x="7848408" y="2422219"/>
            <a:ext cx="565607" cy="307777"/>
          </a:xfrm>
          <a:prstGeom prst="rect">
            <a:avLst/>
          </a:prstGeom>
          <a:noFill/>
        </p:spPr>
        <p:txBody>
          <a:bodyPr wrap="square" rtlCol="0">
            <a:spAutoFit/>
          </a:bodyPr>
          <a:lstStyle/>
          <a:p>
            <a:r>
              <a:rPr lang="en-US" sz="1400" dirty="0" smtClean="0"/>
              <a:t>55</a:t>
            </a:r>
            <a:endParaRPr lang="en-US" sz="1400" dirty="0"/>
          </a:p>
        </p:txBody>
      </p:sp>
      <p:sp>
        <p:nvSpPr>
          <p:cNvPr id="196" name="TextBox 195"/>
          <p:cNvSpPr txBox="1"/>
          <p:nvPr/>
        </p:nvSpPr>
        <p:spPr>
          <a:xfrm>
            <a:off x="7837068" y="2069082"/>
            <a:ext cx="565607" cy="307777"/>
          </a:xfrm>
          <a:prstGeom prst="rect">
            <a:avLst/>
          </a:prstGeom>
          <a:noFill/>
        </p:spPr>
        <p:txBody>
          <a:bodyPr wrap="square" rtlCol="0">
            <a:spAutoFit/>
          </a:bodyPr>
          <a:lstStyle/>
          <a:p>
            <a:r>
              <a:rPr lang="en-US" sz="1400" dirty="0" smtClean="0"/>
              <a:t>60</a:t>
            </a:r>
            <a:endParaRPr lang="en-US" sz="1400" dirty="0"/>
          </a:p>
        </p:txBody>
      </p:sp>
      <p:sp>
        <p:nvSpPr>
          <p:cNvPr id="197" name="TextBox 196"/>
          <p:cNvSpPr txBox="1"/>
          <p:nvPr/>
        </p:nvSpPr>
        <p:spPr>
          <a:xfrm>
            <a:off x="7842053" y="1693265"/>
            <a:ext cx="565607" cy="307777"/>
          </a:xfrm>
          <a:prstGeom prst="rect">
            <a:avLst/>
          </a:prstGeom>
          <a:noFill/>
        </p:spPr>
        <p:txBody>
          <a:bodyPr wrap="square" rtlCol="0">
            <a:spAutoFit/>
          </a:bodyPr>
          <a:lstStyle/>
          <a:p>
            <a:r>
              <a:rPr lang="en-US" sz="1400" dirty="0" smtClean="0"/>
              <a:t>65</a:t>
            </a:r>
            <a:endParaRPr lang="en-US" sz="1400" dirty="0"/>
          </a:p>
        </p:txBody>
      </p:sp>
      <p:sp>
        <p:nvSpPr>
          <p:cNvPr id="198" name="TextBox 197"/>
          <p:cNvSpPr txBox="1"/>
          <p:nvPr/>
        </p:nvSpPr>
        <p:spPr>
          <a:xfrm>
            <a:off x="7842053" y="1317448"/>
            <a:ext cx="565607" cy="307777"/>
          </a:xfrm>
          <a:prstGeom prst="rect">
            <a:avLst/>
          </a:prstGeom>
          <a:noFill/>
        </p:spPr>
        <p:txBody>
          <a:bodyPr wrap="square" rtlCol="0">
            <a:spAutoFit/>
          </a:bodyPr>
          <a:lstStyle/>
          <a:p>
            <a:r>
              <a:rPr lang="en-US" sz="1400" dirty="0" smtClean="0"/>
              <a:t>70</a:t>
            </a:r>
            <a:endParaRPr lang="en-US" sz="1400" dirty="0"/>
          </a:p>
        </p:txBody>
      </p:sp>
      <p:sp>
        <p:nvSpPr>
          <p:cNvPr id="199" name="TextBox 198"/>
          <p:cNvSpPr txBox="1"/>
          <p:nvPr/>
        </p:nvSpPr>
        <p:spPr>
          <a:xfrm>
            <a:off x="7842744" y="975651"/>
            <a:ext cx="565607" cy="307777"/>
          </a:xfrm>
          <a:prstGeom prst="rect">
            <a:avLst/>
          </a:prstGeom>
          <a:noFill/>
        </p:spPr>
        <p:txBody>
          <a:bodyPr wrap="square" rtlCol="0">
            <a:spAutoFit/>
          </a:bodyPr>
          <a:lstStyle/>
          <a:p>
            <a:r>
              <a:rPr lang="en-US" sz="1400" dirty="0" smtClean="0"/>
              <a:t>75</a:t>
            </a:r>
            <a:endParaRPr lang="en-US" sz="1400" dirty="0"/>
          </a:p>
        </p:txBody>
      </p:sp>
      <p:sp>
        <p:nvSpPr>
          <p:cNvPr id="201" name="TextBox 200"/>
          <p:cNvSpPr txBox="1"/>
          <p:nvPr/>
        </p:nvSpPr>
        <p:spPr>
          <a:xfrm>
            <a:off x="583305" y="669471"/>
            <a:ext cx="3873172" cy="2585323"/>
          </a:xfrm>
          <a:prstGeom prst="rect">
            <a:avLst/>
          </a:prstGeom>
          <a:noFill/>
        </p:spPr>
        <p:txBody>
          <a:bodyPr wrap="square" rtlCol="0">
            <a:spAutoFit/>
          </a:bodyPr>
          <a:lstStyle/>
          <a:p>
            <a:r>
              <a:rPr lang="en-US" dirty="0" smtClean="0"/>
              <a:t>Linda has 35 and </a:t>
            </a:r>
            <a:r>
              <a:rPr lang="en-US" dirty="0" err="1" smtClean="0"/>
              <a:t>Alishka</a:t>
            </a:r>
            <a:r>
              <a:rPr lang="en-US" dirty="0" smtClean="0"/>
              <a:t> has 75.</a:t>
            </a:r>
          </a:p>
          <a:p>
            <a:endParaRPr lang="en-US" dirty="0" smtClean="0"/>
          </a:p>
          <a:p>
            <a:r>
              <a:rPr lang="en-US" dirty="0" smtClean="0"/>
              <a:t>How many should each give away to be considered </a:t>
            </a:r>
            <a:r>
              <a:rPr lang="en-US" b="1" dirty="0" smtClean="0"/>
              <a:t>equally </a:t>
            </a:r>
            <a:r>
              <a:rPr lang="en-US" b="1" dirty="0" smtClean="0"/>
              <a:t>generous</a:t>
            </a:r>
            <a:endParaRPr lang="en-US" dirty="0" smtClean="0"/>
          </a:p>
          <a:p>
            <a:r>
              <a:rPr lang="en-US" dirty="0" smtClean="0"/>
              <a:t>in </a:t>
            </a:r>
            <a:r>
              <a:rPr lang="en-US" dirty="0" smtClean="0"/>
              <a:t>the ‘for every’ sense</a:t>
            </a:r>
            <a:r>
              <a:rPr lang="en-US" dirty="0" smtClean="0"/>
              <a:t>?</a:t>
            </a:r>
          </a:p>
          <a:p>
            <a:endParaRPr lang="en-US" dirty="0" smtClean="0"/>
          </a:p>
          <a:p>
            <a:r>
              <a:rPr lang="en-US" dirty="0" smtClean="0">
                <a:solidFill>
                  <a:schemeClr val="accent3">
                    <a:lumMod val="75000"/>
                  </a:schemeClr>
                </a:solidFill>
              </a:rPr>
              <a:t>(Note that teachers should ask is there more than one correct answer?)</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0" name="TextBox 199"/>
          <p:cNvSpPr txBox="1"/>
          <p:nvPr/>
        </p:nvSpPr>
        <p:spPr>
          <a:xfrm>
            <a:off x="583305" y="669471"/>
            <a:ext cx="3873172" cy="1477328"/>
          </a:xfrm>
          <a:prstGeom prst="rect">
            <a:avLst/>
          </a:prstGeom>
          <a:noFill/>
        </p:spPr>
        <p:txBody>
          <a:bodyPr wrap="square" rtlCol="0">
            <a:spAutoFit/>
          </a:bodyPr>
          <a:lstStyle/>
          <a:p>
            <a:r>
              <a:rPr lang="en-US" dirty="0" smtClean="0"/>
              <a:t>A better way?</a:t>
            </a:r>
          </a:p>
          <a:p>
            <a:endParaRPr lang="en-US" dirty="0" smtClean="0"/>
          </a:p>
          <a:p>
            <a:r>
              <a:rPr lang="en-US" dirty="0" smtClean="0"/>
              <a:t>Calculating with fractions.</a:t>
            </a:r>
          </a:p>
          <a:p>
            <a:endParaRPr lang="en-US"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554911"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990817"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426723"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1862629"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298535"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566251"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002157"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438063"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1873969"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309875"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565558"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001464"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437370"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1873276"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309182"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565558"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001464"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437370"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1873276"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309182"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565558"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001464"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437370"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1873276"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309182"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554911"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990817"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426723"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1862629"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298535"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565558"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001464"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437370"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1873276"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309182"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150166"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586072"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02197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457884"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6893790"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150166"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586072"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02197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457884"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6893790"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160813"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596719"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03262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468531"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6904437"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160813"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596719"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03262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468531"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6904437"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160813"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596719"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03262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468531"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6904437"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150166"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586072"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02197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457884"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6893790"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160813"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596719"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03262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468531"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6904437"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160813"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596719"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03262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468531"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6904437"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160813"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5596719"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03262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468531"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6904437"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9070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8434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9568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8933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9568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95685" y="425935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95685" y="388808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473996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73360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474494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73858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474494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474494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474494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73858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4749921" y="3177052"/>
            <a:ext cx="317510" cy="307777"/>
          </a:xfrm>
          <a:prstGeom prst="rect">
            <a:avLst/>
          </a:prstGeom>
          <a:noFill/>
        </p:spPr>
        <p:txBody>
          <a:bodyPr wrap="square" rtlCol="0">
            <a:spAutoFit/>
          </a:bodyPr>
          <a:lstStyle/>
          <a:p>
            <a:r>
              <a:rPr lang="en-US" sz="1400" dirty="0"/>
              <a:t>9</a:t>
            </a:r>
          </a:p>
        </p:txBody>
      </p:sp>
      <p:sp>
        <p:nvSpPr>
          <p:cNvPr id="177" name="TextBox 176"/>
          <p:cNvSpPr txBox="1"/>
          <p:nvPr/>
        </p:nvSpPr>
        <p:spPr>
          <a:xfrm>
            <a:off x="4218381" y="6049217"/>
            <a:ext cx="544298" cy="307777"/>
          </a:xfrm>
          <a:prstGeom prst="rect">
            <a:avLst/>
          </a:prstGeom>
          <a:noFill/>
        </p:spPr>
        <p:txBody>
          <a:bodyPr wrap="square" rtlCol="0">
            <a:spAutoFit/>
          </a:bodyPr>
          <a:lstStyle/>
          <a:p>
            <a:r>
              <a:rPr lang="en-US" sz="1400" dirty="0"/>
              <a:t>9</a:t>
            </a:r>
          </a:p>
        </p:txBody>
      </p:sp>
      <p:sp>
        <p:nvSpPr>
          <p:cNvPr id="178" name="TextBox 177"/>
          <p:cNvSpPr txBox="1"/>
          <p:nvPr/>
        </p:nvSpPr>
        <p:spPr>
          <a:xfrm>
            <a:off x="4212021" y="5691317"/>
            <a:ext cx="544298" cy="307777"/>
          </a:xfrm>
          <a:prstGeom prst="rect">
            <a:avLst/>
          </a:prstGeom>
          <a:noFill/>
        </p:spPr>
        <p:txBody>
          <a:bodyPr wrap="square" rtlCol="0">
            <a:spAutoFit/>
          </a:bodyPr>
          <a:lstStyle/>
          <a:p>
            <a:r>
              <a:rPr lang="en-US" sz="1400" dirty="0" smtClean="0"/>
              <a:t>18</a:t>
            </a:r>
            <a:endParaRPr lang="en-US" sz="1400" dirty="0"/>
          </a:p>
        </p:txBody>
      </p:sp>
      <p:sp>
        <p:nvSpPr>
          <p:cNvPr id="179" name="TextBox 178"/>
          <p:cNvSpPr txBox="1"/>
          <p:nvPr/>
        </p:nvSpPr>
        <p:spPr>
          <a:xfrm>
            <a:off x="4223361" y="5349520"/>
            <a:ext cx="544298" cy="307777"/>
          </a:xfrm>
          <a:prstGeom prst="rect">
            <a:avLst/>
          </a:prstGeom>
          <a:noFill/>
        </p:spPr>
        <p:txBody>
          <a:bodyPr wrap="square" rtlCol="0">
            <a:spAutoFit/>
          </a:bodyPr>
          <a:lstStyle/>
          <a:p>
            <a:r>
              <a:rPr lang="en-US" sz="1400" dirty="0" smtClean="0"/>
              <a:t>27</a:t>
            </a:r>
            <a:endParaRPr lang="en-US" sz="1400" dirty="0"/>
          </a:p>
        </p:txBody>
      </p:sp>
      <p:sp>
        <p:nvSpPr>
          <p:cNvPr id="180" name="TextBox 179"/>
          <p:cNvSpPr txBox="1"/>
          <p:nvPr/>
        </p:nvSpPr>
        <p:spPr>
          <a:xfrm>
            <a:off x="4217006" y="4965524"/>
            <a:ext cx="544298" cy="307777"/>
          </a:xfrm>
          <a:prstGeom prst="rect">
            <a:avLst/>
          </a:prstGeom>
          <a:noFill/>
        </p:spPr>
        <p:txBody>
          <a:bodyPr wrap="square" rtlCol="0">
            <a:spAutoFit/>
          </a:bodyPr>
          <a:lstStyle/>
          <a:p>
            <a:r>
              <a:rPr lang="en-US" sz="1400" dirty="0" smtClean="0"/>
              <a:t>36</a:t>
            </a:r>
            <a:endParaRPr lang="en-US" sz="1400" dirty="0"/>
          </a:p>
        </p:txBody>
      </p:sp>
      <p:sp>
        <p:nvSpPr>
          <p:cNvPr id="181" name="TextBox 180"/>
          <p:cNvSpPr txBox="1"/>
          <p:nvPr/>
        </p:nvSpPr>
        <p:spPr>
          <a:xfrm>
            <a:off x="4223361" y="4601047"/>
            <a:ext cx="544298" cy="307777"/>
          </a:xfrm>
          <a:prstGeom prst="rect">
            <a:avLst/>
          </a:prstGeom>
          <a:noFill/>
        </p:spPr>
        <p:txBody>
          <a:bodyPr wrap="square" rtlCol="0">
            <a:spAutoFit/>
          </a:bodyPr>
          <a:lstStyle/>
          <a:p>
            <a:r>
              <a:rPr lang="en-US" sz="1400" dirty="0" smtClean="0"/>
              <a:t>45</a:t>
            </a:r>
            <a:endParaRPr lang="en-US" sz="1400" dirty="0"/>
          </a:p>
        </p:txBody>
      </p:sp>
      <p:sp>
        <p:nvSpPr>
          <p:cNvPr id="182" name="TextBox 181"/>
          <p:cNvSpPr txBox="1"/>
          <p:nvPr/>
        </p:nvSpPr>
        <p:spPr>
          <a:xfrm>
            <a:off x="4223361" y="4247910"/>
            <a:ext cx="544298" cy="307777"/>
          </a:xfrm>
          <a:prstGeom prst="rect">
            <a:avLst/>
          </a:prstGeom>
          <a:noFill/>
        </p:spPr>
        <p:txBody>
          <a:bodyPr wrap="square" rtlCol="0">
            <a:spAutoFit/>
          </a:bodyPr>
          <a:lstStyle/>
          <a:p>
            <a:r>
              <a:rPr lang="en-US" sz="1400" dirty="0" smtClean="0"/>
              <a:t>54</a:t>
            </a:r>
            <a:endParaRPr lang="en-US" sz="1400" dirty="0"/>
          </a:p>
        </p:txBody>
      </p:sp>
      <p:sp>
        <p:nvSpPr>
          <p:cNvPr id="183" name="TextBox 182"/>
          <p:cNvSpPr txBox="1"/>
          <p:nvPr/>
        </p:nvSpPr>
        <p:spPr>
          <a:xfrm>
            <a:off x="4223361" y="3876646"/>
            <a:ext cx="544298" cy="307777"/>
          </a:xfrm>
          <a:prstGeom prst="rect">
            <a:avLst/>
          </a:prstGeom>
          <a:noFill/>
        </p:spPr>
        <p:txBody>
          <a:bodyPr wrap="square" rtlCol="0">
            <a:spAutoFit/>
          </a:bodyPr>
          <a:lstStyle/>
          <a:p>
            <a:r>
              <a:rPr lang="en-US" sz="1400" dirty="0" smtClean="0"/>
              <a:t>63</a:t>
            </a:r>
            <a:endParaRPr lang="en-US" sz="1400" dirty="0"/>
          </a:p>
        </p:txBody>
      </p:sp>
      <p:sp>
        <p:nvSpPr>
          <p:cNvPr id="185" name="TextBox 184"/>
          <p:cNvSpPr txBox="1"/>
          <p:nvPr/>
        </p:nvSpPr>
        <p:spPr>
          <a:xfrm>
            <a:off x="8698904" y="6041471"/>
            <a:ext cx="503935" cy="307777"/>
          </a:xfrm>
          <a:prstGeom prst="rect">
            <a:avLst/>
          </a:prstGeom>
          <a:noFill/>
        </p:spPr>
        <p:txBody>
          <a:bodyPr wrap="square" rtlCol="0">
            <a:spAutoFit/>
          </a:bodyPr>
          <a:lstStyle/>
          <a:p>
            <a:r>
              <a:rPr lang="en-US" sz="1400" dirty="0"/>
              <a:t>9</a:t>
            </a:r>
          </a:p>
        </p:txBody>
      </p:sp>
      <p:sp>
        <p:nvSpPr>
          <p:cNvPr id="186" name="TextBox 185"/>
          <p:cNvSpPr txBox="1"/>
          <p:nvPr/>
        </p:nvSpPr>
        <p:spPr>
          <a:xfrm>
            <a:off x="8692544" y="5706251"/>
            <a:ext cx="503935" cy="307777"/>
          </a:xfrm>
          <a:prstGeom prst="rect">
            <a:avLst/>
          </a:prstGeom>
          <a:noFill/>
        </p:spPr>
        <p:txBody>
          <a:bodyPr wrap="square" rtlCol="0">
            <a:spAutoFit/>
          </a:bodyPr>
          <a:lstStyle/>
          <a:p>
            <a:r>
              <a:rPr lang="en-US" sz="1400" dirty="0" smtClean="0"/>
              <a:t>18</a:t>
            </a:r>
            <a:endParaRPr lang="en-US" sz="1400" dirty="0"/>
          </a:p>
        </p:txBody>
      </p:sp>
      <p:sp>
        <p:nvSpPr>
          <p:cNvPr id="187" name="TextBox 186"/>
          <p:cNvSpPr txBox="1"/>
          <p:nvPr/>
        </p:nvSpPr>
        <p:spPr>
          <a:xfrm>
            <a:off x="8703884" y="5353114"/>
            <a:ext cx="503935" cy="307777"/>
          </a:xfrm>
          <a:prstGeom prst="rect">
            <a:avLst/>
          </a:prstGeom>
          <a:noFill/>
        </p:spPr>
        <p:txBody>
          <a:bodyPr wrap="square" rtlCol="0">
            <a:spAutoFit/>
          </a:bodyPr>
          <a:lstStyle/>
          <a:p>
            <a:r>
              <a:rPr lang="en-US" sz="1400" dirty="0" smtClean="0"/>
              <a:t>27</a:t>
            </a:r>
            <a:endParaRPr lang="en-US" sz="1400" dirty="0"/>
          </a:p>
        </p:txBody>
      </p:sp>
      <p:sp>
        <p:nvSpPr>
          <p:cNvPr id="188" name="TextBox 187"/>
          <p:cNvSpPr txBox="1"/>
          <p:nvPr/>
        </p:nvSpPr>
        <p:spPr>
          <a:xfrm>
            <a:off x="8697529" y="4957778"/>
            <a:ext cx="503935" cy="307777"/>
          </a:xfrm>
          <a:prstGeom prst="rect">
            <a:avLst/>
          </a:prstGeom>
          <a:noFill/>
        </p:spPr>
        <p:txBody>
          <a:bodyPr wrap="square" rtlCol="0">
            <a:spAutoFit/>
          </a:bodyPr>
          <a:lstStyle/>
          <a:p>
            <a:r>
              <a:rPr lang="en-US" sz="1400" dirty="0" smtClean="0"/>
              <a:t>36</a:t>
            </a:r>
            <a:endParaRPr lang="en-US" sz="1400" dirty="0"/>
          </a:p>
        </p:txBody>
      </p:sp>
      <p:sp>
        <p:nvSpPr>
          <p:cNvPr id="189" name="TextBox 188"/>
          <p:cNvSpPr txBox="1"/>
          <p:nvPr/>
        </p:nvSpPr>
        <p:spPr>
          <a:xfrm>
            <a:off x="8703884" y="4593301"/>
            <a:ext cx="503935" cy="307777"/>
          </a:xfrm>
          <a:prstGeom prst="rect">
            <a:avLst/>
          </a:prstGeom>
          <a:noFill/>
        </p:spPr>
        <p:txBody>
          <a:bodyPr wrap="square" rtlCol="0">
            <a:spAutoFit/>
          </a:bodyPr>
          <a:lstStyle/>
          <a:p>
            <a:r>
              <a:rPr lang="en-US" sz="1400" dirty="0" smtClean="0"/>
              <a:t>45</a:t>
            </a:r>
            <a:endParaRPr lang="en-US" sz="1400" dirty="0"/>
          </a:p>
        </p:txBody>
      </p:sp>
      <p:sp>
        <p:nvSpPr>
          <p:cNvPr id="190" name="TextBox 189"/>
          <p:cNvSpPr txBox="1"/>
          <p:nvPr/>
        </p:nvSpPr>
        <p:spPr>
          <a:xfrm>
            <a:off x="8703884" y="4240164"/>
            <a:ext cx="503935" cy="307777"/>
          </a:xfrm>
          <a:prstGeom prst="rect">
            <a:avLst/>
          </a:prstGeom>
          <a:noFill/>
        </p:spPr>
        <p:txBody>
          <a:bodyPr wrap="square" rtlCol="0">
            <a:spAutoFit/>
          </a:bodyPr>
          <a:lstStyle/>
          <a:p>
            <a:r>
              <a:rPr lang="en-US" sz="1400" dirty="0" smtClean="0"/>
              <a:t>54</a:t>
            </a:r>
            <a:endParaRPr lang="en-US" sz="1400" dirty="0"/>
          </a:p>
        </p:txBody>
      </p:sp>
      <p:sp>
        <p:nvSpPr>
          <p:cNvPr id="191" name="TextBox 190"/>
          <p:cNvSpPr txBox="1"/>
          <p:nvPr/>
        </p:nvSpPr>
        <p:spPr>
          <a:xfrm>
            <a:off x="8703884" y="3859049"/>
            <a:ext cx="503935" cy="307777"/>
          </a:xfrm>
          <a:prstGeom prst="rect">
            <a:avLst/>
          </a:prstGeom>
          <a:noFill/>
        </p:spPr>
        <p:txBody>
          <a:bodyPr wrap="square" rtlCol="0">
            <a:spAutoFit/>
          </a:bodyPr>
          <a:lstStyle/>
          <a:p>
            <a:r>
              <a:rPr lang="en-US" sz="1400" dirty="0" smtClean="0"/>
              <a:t>63</a:t>
            </a:r>
            <a:endParaRPr lang="en-US" sz="1400" dirty="0"/>
          </a:p>
        </p:txBody>
      </p:sp>
      <p:sp>
        <p:nvSpPr>
          <p:cNvPr id="192" name="TextBox 191"/>
          <p:cNvSpPr txBox="1"/>
          <p:nvPr/>
        </p:nvSpPr>
        <p:spPr>
          <a:xfrm>
            <a:off x="8697524" y="3478469"/>
            <a:ext cx="503935" cy="307777"/>
          </a:xfrm>
          <a:prstGeom prst="rect">
            <a:avLst/>
          </a:prstGeom>
          <a:noFill/>
        </p:spPr>
        <p:txBody>
          <a:bodyPr wrap="square" rtlCol="0">
            <a:spAutoFit/>
          </a:bodyPr>
          <a:lstStyle/>
          <a:p>
            <a:r>
              <a:rPr lang="en-US" sz="1400" dirty="0" smtClean="0"/>
              <a:t>72</a:t>
            </a:r>
            <a:endParaRPr lang="en-US" sz="1400" dirty="0"/>
          </a:p>
        </p:txBody>
      </p:sp>
      <p:sp>
        <p:nvSpPr>
          <p:cNvPr id="193" name="TextBox 192"/>
          <p:cNvSpPr txBox="1"/>
          <p:nvPr/>
        </p:nvSpPr>
        <p:spPr>
          <a:xfrm>
            <a:off x="8708864" y="3125332"/>
            <a:ext cx="503935" cy="307777"/>
          </a:xfrm>
          <a:prstGeom prst="rect">
            <a:avLst/>
          </a:prstGeom>
          <a:noFill/>
        </p:spPr>
        <p:txBody>
          <a:bodyPr wrap="square" rtlCol="0">
            <a:spAutoFit/>
          </a:bodyPr>
          <a:lstStyle/>
          <a:p>
            <a:r>
              <a:rPr lang="en-US" sz="1400" dirty="0" smtClean="0"/>
              <a:t>81</a:t>
            </a:r>
            <a:endParaRPr lang="en-US" sz="1400" dirty="0"/>
          </a:p>
        </p:txBody>
      </p:sp>
      <p:sp>
        <p:nvSpPr>
          <p:cNvPr id="200" name="TextBox 199"/>
          <p:cNvSpPr txBox="1"/>
          <p:nvPr/>
        </p:nvSpPr>
        <p:spPr>
          <a:xfrm>
            <a:off x="583305" y="669471"/>
            <a:ext cx="3873172" cy="2308324"/>
          </a:xfrm>
          <a:prstGeom prst="rect">
            <a:avLst/>
          </a:prstGeom>
          <a:noFill/>
        </p:spPr>
        <p:txBody>
          <a:bodyPr wrap="square" rtlCol="0">
            <a:spAutoFit/>
          </a:bodyPr>
          <a:lstStyle/>
          <a:p>
            <a:r>
              <a:rPr lang="en-US" dirty="0" smtClean="0"/>
              <a:t>Linda has 63 and </a:t>
            </a:r>
            <a:r>
              <a:rPr lang="en-US" dirty="0" err="1" smtClean="0"/>
              <a:t>Alishka</a:t>
            </a:r>
            <a:r>
              <a:rPr lang="en-US" dirty="0" smtClean="0"/>
              <a:t> has 81.</a:t>
            </a:r>
          </a:p>
          <a:p>
            <a:endParaRPr lang="en-US" dirty="0" smtClean="0"/>
          </a:p>
          <a:p>
            <a:r>
              <a:rPr lang="en-US" dirty="0" smtClean="0"/>
              <a:t>Linda gives away 42.</a:t>
            </a:r>
          </a:p>
          <a:p>
            <a:r>
              <a:rPr lang="en-US" dirty="0" err="1" smtClean="0"/>
              <a:t>Aliska</a:t>
            </a:r>
            <a:r>
              <a:rPr lang="en-US" dirty="0" smtClean="0"/>
              <a:t> gives away 54.</a:t>
            </a:r>
          </a:p>
          <a:p>
            <a:endParaRPr lang="en-US" dirty="0" smtClean="0"/>
          </a:p>
          <a:p>
            <a:r>
              <a:rPr lang="en-US" dirty="0" smtClean="0"/>
              <a:t>What can you learn from this image?</a:t>
            </a:r>
          </a:p>
          <a:p>
            <a:endParaRPr lang="en-US" dirty="0" smtClean="0"/>
          </a:p>
          <a:p>
            <a:endParaRPr lang="en-US" dirty="0"/>
          </a:p>
        </p:txBody>
      </p:sp>
      <p:sp>
        <p:nvSpPr>
          <p:cNvPr id="184" name="Oval 183"/>
          <p:cNvSpPr/>
          <p:nvPr/>
        </p:nvSpPr>
        <p:spPr>
          <a:xfrm flipV="1">
            <a:off x="2734435" y="6128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2745775" y="579346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2745082" y="54419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2745082" y="505634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2745082" y="469345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2734435" y="434190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p:cNvSpPr/>
          <p:nvPr/>
        </p:nvSpPr>
        <p:spPr>
          <a:xfrm flipV="1">
            <a:off x="2745082" y="396768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16536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17670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17600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17600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3176008"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3165361"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3" name="Oval 212"/>
          <p:cNvSpPr/>
          <p:nvPr/>
        </p:nvSpPr>
        <p:spPr>
          <a:xfrm flipV="1">
            <a:off x="3176008"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34103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34103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35167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35167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35167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34103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35167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35167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7351677" y="321787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7754250" y="611598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7754250" y="578074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7764897" y="542919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7764897" y="504362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7764897" y="46807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7754250" y="432918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7764897" y="39549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7764897" y="355808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flipV="1">
            <a:off x="7764897" y="322285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3567241" y="6122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3578581" y="57871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3577888" y="54355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3577888" y="50499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flipV="1">
            <a:off x="3577888" y="46870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flipV="1">
            <a:off x="3567241" y="433554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3" name="Oval 152"/>
          <p:cNvSpPr/>
          <p:nvPr/>
        </p:nvSpPr>
        <p:spPr>
          <a:xfrm flipV="1">
            <a:off x="3577888" y="39613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flipV="1">
            <a:off x="3946441"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1" name="Oval 170"/>
          <p:cNvSpPr/>
          <p:nvPr/>
        </p:nvSpPr>
        <p:spPr>
          <a:xfrm flipV="1">
            <a:off x="3957781"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2" name="Oval 171"/>
          <p:cNvSpPr/>
          <p:nvPr/>
        </p:nvSpPr>
        <p:spPr>
          <a:xfrm flipV="1">
            <a:off x="3957088"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3" name="Oval 172"/>
          <p:cNvSpPr/>
          <p:nvPr/>
        </p:nvSpPr>
        <p:spPr>
          <a:xfrm flipV="1">
            <a:off x="3957088"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4" name="Oval 173"/>
          <p:cNvSpPr/>
          <p:nvPr/>
        </p:nvSpPr>
        <p:spPr>
          <a:xfrm flipV="1">
            <a:off x="3957088" y="46807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5" name="Oval 174"/>
          <p:cNvSpPr/>
          <p:nvPr/>
        </p:nvSpPr>
        <p:spPr>
          <a:xfrm flipV="1">
            <a:off x="3946441" y="432918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6" name="Oval 175"/>
          <p:cNvSpPr/>
          <p:nvPr/>
        </p:nvSpPr>
        <p:spPr>
          <a:xfrm flipV="1">
            <a:off x="3957088" y="39549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4" name="Oval 243"/>
          <p:cNvSpPr/>
          <p:nvPr/>
        </p:nvSpPr>
        <p:spPr>
          <a:xfrm flipV="1">
            <a:off x="8128476" y="6125934"/>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5" name="Oval 244"/>
          <p:cNvSpPr/>
          <p:nvPr/>
        </p:nvSpPr>
        <p:spPr>
          <a:xfrm flipV="1">
            <a:off x="8128476" y="579070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6" name="Oval 245"/>
          <p:cNvSpPr/>
          <p:nvPr/>
        </p:nvSpPr>
        <p:spPr>
          <a:xfrm flipV="1">
            <a:off x="8139123" y="543915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7" name="Oval 246"/>
          <p:cNvSpPr/>
          <p:nvPr/>
        </p:nvSpPr>
        <p:spPr>
          <a:xfrm flipV="1">
            <a:off x="8139123" y="505358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Oval 247"/>
          <p:cNvSpPr/>
          <p:nvPr/>
        </p:nvSpPr>
        <p:spPr>
          <a:xfrm flipV="1">
            <a:off x="8139123" y="469069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9" name="Oval 248"/>
          <p:cNvSpPr/>
          <p:nvPr/>
        </p:nvSpPr>
        <p:spPr>
          <a:xfrm flipV="1">
            <a:off x="8128476" y="433914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0" name="Oval 249"/>
          <p:cNvSpPr/>
          <p:nvPr/>
        </p:nvSpPr>
        <p:spPr>
          <a:xfrm flipV="1">
            <a:off x="8139123" y="3964914"/>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1" name="Oval 250"/>
          <p:cNvSpPr/>
          <p:nvPr/>
        </p:nvSpPr>
        <p:spPr>
          <a:xfrm flipV="1">
            <a:off x="8139123" y="356803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2" name="Oval 251"/>
          <p:cNvSpPr/>
          <p:nvPr/>
        </p:nvSpPr>
        <p:spPr>
          <a:xfrm flipV="1">
            <a:off x="8139123" y="3232805"/>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3" name="Oval 252"/>
          <p:cNvSpPr/>
          <p:nvPr/>
        </p:nvSpPr>
        <p:spPr>
          <a:xfrm flipV="1">
            <a:off x="8496336" y="611957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4" name="Oval 253"/>
          <p:cNvSpPr/>
          <p:nvPr/>
        </p:nvSpPr>
        <p:spPr>
          <a:xfrm flipV="1">
            <a:off x="8496336" y="578434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5" name="Oval 254"/>
          <p:cNvSpPr/>
          <p:nvPr/>
        </p:nvSpPr>
        <p:spPr>
          <a:xfrm flipV="1">
            <a:off x="8506983" y="54327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6" name="Oval 255"/>
          <p:cNvSpPr/>
          <p:nvPr/>
        </p:nvSpPr>
        <p:spPr>
          <a:xfrm flipV="1">
            <a:off x="8506983" y="504722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Oval 256"/>
          <p:cNvSpPr/>
          <p:nvPr/>
        </p:nvSpPr>
        <p:spPr>
          <a:xfrm flipV="1">
            <a:off x="8506983" y="468433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8" name="Oval 257"/>
          <p:cNvSpPr/>
          <p:nvPr/>
        </p:nvSpPr>
        <p:spPr>
          <a:xfrm flipV="1">
            <a:off x="8496336" y="43327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9" name="Oval 258"/>
          <p:cNvSpPr/>
          <p:nvPr/>
        </p:nvSpPr>
        <p:spPr>
          <a:xfrm flipV="1">
            <a:off x="8506983" y="395855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0" name="Oval 259"/>
          <p:cNvSpPr/>
          <p:nvPr/>
        </p:nvSpPr>
        <p:spPr>
          <a:xfrm flipV="1">
            <a:off x="8506983" y="356167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1" name="Oval 260"/>
          <p:cNvSpPr/>
          <p:nvPr/>
        </p:nvSpPr>
        <p:spPr>
          <a:xfrm flipV="1">
            <a:off x="8506983" y="3226445"/>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95" name="Straight Connector 194"/>
          <p:cNvCxnSpPr/>
          <p:nvPr/>
        </p:nvCxnSpPr>
        <p:spPr>
          <a:xfrm>
            <a:off x="554911" y="6357097"/>
            <a:ext cx="3567996"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97" name="Straight Connector 196"/>
          <p:cNvCxnSpPr/>
          <p:nvPr/>
        </p:nvCxnSpPr>
        <p:spPr>
          <a:xfrm>
            <a:off x="5150166" y="6349248"/>
            <a:ext cx="1047585" cy="9437"/>
          </a:xfrm>
          <a:prstGeom prst="line">
            <a:avLst/>
          </a:prstGeom>
        </p:spPr>
        <p:style>
          <a:lnRef idx="2">
            <a:schemeClr val="accent1"/>
          </a:lnRef>
          <a:fillRef idx="0">
            <a:schemeClr val="accent1"/>
          </a:fillRef>
          <a:effectRef idx="1">
            <a:schemeClr val="accent1"/>
          </a:effectRef>
          <a:fontRef idx="minor">
            <a:schemeClr val="tx1"/>
          </a:fontRef>
        </p:style>
      </p:cxnSp>
      <p:cxnSp>
        <p:nvCxnSpPr>
          <p:cNvPr id="198" name="Straight Connector 197"/>
          <p:cNvCxnSpPr/>
          <p:nvPr/>
        </p:nvCxnSpPr>
        <p:spPr>
          <a:xfrm>
            <a:off x="6469218" y="6339811"/>
            <a:ext cx="1047585" cy="9437"/>
          </a:xfrm>
          <a:prstGeom prst="line">
            <a:avLst/>
          </a:prstGeom>
        </p:spPr>
        <p:style>
          <a:lnRef idx="2">
            <a:schemeClr val="accent1"/>
          </a:lnRef>
          <a:fillRef idx="0">
            <a:schemeClr val="accent1"/>
          </a:fillRef>
          <a:effectRef idx="1">
            <a:schemeClr val="accent1"/>
          </a:effectRef>
          <a:fontRef idx="minor">
            <a:schemeClr val="tx1"/>
          </a:fontRef>
        </p:style>
      </p:cxnSp>
      <p:cxnSp>
        <p:nvCxnSpPr>
          <p:cNvPr id="199" name="Straight Connector 198"/>
          <p:cNvCxnSpPr/>
          <p:nvPr/>
        </p:nvCxnSpPr>
        <p:spPr>
          <a:xfrm>
            <a:off x="7754250" y="6339811"/>
            <a:ext cx="907212" cy="18874"/>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554911"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990817"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426723"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1862629"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298535"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566251"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002157"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438063"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1873969"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309875"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565558"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001464"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437370"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1873276"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309182"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565558"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001464"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437370"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1873276"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309182"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565558"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001464"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437370"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1873276"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309182"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554911"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990817"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426723"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1862629"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298535"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565558"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001464"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437370"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1873276"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309182"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150166"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586072"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02197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457884"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6893790"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150166"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586072"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02197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457884"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6893790"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160813"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596719"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03262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468531"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6904437"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160813"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596719"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03262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468531"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6904437"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160813"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596719"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03262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468531"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6904437"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150166"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586072"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02197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457884"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6893790"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160813"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596719"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03262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468531"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6904437"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160813"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596719"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03262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468531"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6904437"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160813"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5596719"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03262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468531"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6904437"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9070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8434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9568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8933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9568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95685" y="425935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95685" y="388808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473996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73360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474494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73858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474494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474494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474494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73858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4749921" y="3177052"/>
            <a:ext cx="317510" cy="307777"/>
          </a:xfrm>
          <a:prstGeom prst="rect">
            <a:avLst/>
          </a:prstGeom>
          <a:noFill/>
        </p:spPr>
        <p:txBody>
          <a:bodyPr wrap="square" rtlCol="0">
            <a:spAutoFit/>
          </a:bodyPr>
          <a:lstStyle/>
          <a:p>
            <a:r>
              <a:rPr lang="en-US" sz="1400" dirty="0"/>
              <a:t>9</a:t>
            </a:r>
          </a:p>
        </p:txBody>
      </p:sp>
      <p:sp>
        <p:nvSpPr>
          <p:cNvPr id="177" name="TextBox 176"/>
          <p:cNvSpPr txBox="1"/>
          <p:nvPr/>
        </p:nvSpPr>
        <p:spPr>
          <a:xfrm>
            <a:off x="4218381" y="6049217"/>
            <a:ext cx="544298" cy="307777"/>
          </a:xfrm>
          <a:prstGeom prst="rect">
            <a:avLst/>
          </a:prstGeom>
          <a:noFill/>
        </p:spPr>
        <p:txBody>
          <a:bodyPr wrap="square" rtlCol="0">
            <a:spAutoFit/>
          </a:bodyPr>
          <a:lstStyle/>
          <a:p>
            <a:r>
              <a:rPr lang="en-US" sz="1400" dirty="0"/>
              <a:t>9</a:t>
            </a:r>
          </a:p>
        </p:txBody>
      </p:sp>
      <p:sp>
        <p:nvSpPr>
          <p:cNvPr id="178" name="TextBox 177"/>
          <p:cNvSpPr txBox="1"/>
          <p:nvPr/>
        </p:nvSpPr>
        <p:spPr>
          <a:xfrm>
            <a:off x="4212021" y="5691317"/>
            <a:ext cx="544298" cy="307777"/>
          </a:xfrm>
          <a:prstGeom prst="rect">
            <a:avLst/>
          </a:prstGeom>
          <a:noFill/>
        </p:spPr>
        <p:txBody>
          <a:bodyPr wrap="square" rtlCol="0">
            <a:spAutoFit/>
          </a:bodyPr>
          <a:lstStyle/>
          <a:p>
            <a:r>
              <a:rPr lang="en-US" sz="1400" dirty="0" smtClean="0"/>
              <a:t>18</a:t>
            </a:r>
            <a:endParaRPr lang="en-US" sz="1400" dirty="0"/>
          </a:p>
        </p:txBody>
      </p:sp>
      <p:sp>
        <p:nvSpPr>
          <p:cNvPr id="179" name="TextBox 178"/>
          <p:cNvSpPr txBox="1"/>
          <p:nvPr/>
        </p:nvSpPr>
        <p:spPr>
          <a:xfrm>
            <a:off x="4223361" y="5349520"/>
            <a:ext cx="544298" cy="307777"/>
          </a:xfrm>
          <a:prstGeom prst="rect">
            <a:avLst/>
          </a:prstGeom>
          <a:noFill/>
        </p:spPr>
        <p:txBody>
          <a:bodyPr wrap="square" rtlCol="0">
            <a:spAutoFit/>
          </a:bodyPr>
          <a:lstStyle/>
          <a:p>
            <a:r>
              <a:rPr lang="en-US" sz="1400" dirty="0" smtClean="0"/>
              <a:t>27</a:t>
            </a:r>
            <a:endParaRPr lang="en-US" sz="1400" dirty="0"/>
          </a:p>
        </p:txBody>
      </p:sp>
      <p:sp>
        <p:nvSpPr>
          <p:cNvPr id="180" name="TextBox 179"/>
          <p:cNvSpPr txBox="1"/>
          <p:nvPr/>
        </p:nvSpPr>
        <p:spPr>
          <a:xfrm>
            <a:off x="4217006" y="4965524"/>
            <a:ext cx="544298" cy="307777"/>
          </a:xfrm>
          <a:prstGeom prst="rect">
            <a:avLst/>
          </a:prstGeom>
          <a:noFill/>
        </p:spPr>
        <p:txBody>
          <a:bodyPr wrap="square" rtlCol="0">
            <a:spAutoFit/>
          </a:bodyPr>
          <a:lstStyle/>
          <a:p>
            <a:r>
              <a:rPr lang="en-US" sz="1400" dirty="0" smtClean="0"/>
              <a:t>36</a:t>
            </a:r>
            <a:endParaRPr lang="en-US" sz="1400" dirty="0"/>
          </a:p>
        </p:txBody>
      </p:sp>
      <p:sp>
        <p:nvSpPr>
          <p:cNvPr id="181" name="TextBox 180"/>
          <p:cNvSpPr txBox="1"/>
          <p:nvPr/>
        </p:nvSpPr>
        <p:spPr>
          <a:xfrm>
            <a:off x="4223361" y="4601047"/>
            <a:ext cx="544298" cy="307777"/>
          </a:xfrm>
          <a:prstGeom prst="rect">
            <a:avLst/>
          </a:prstGeom>
          <a:noFill/>
        </p:spPr>
        <p:txBody>
          <a:bodyPr wrap="square" rtlCol="0">
            <a:spAutoFit/>
          </a:bodyPr>
          <a:lstStyle/>
          <a:p>
            <a:r>
              <a:rPr lang="en-US" sz="1400" dirty="0" smtClean="0"/>
              <a:t>45</a:t>
            </a:r>
            <a:endParaRPr lang="en-US" sz="1400" dirty="0"/>
          </a:p>
        </p:txBody>
      </p:sp>
      <p:sp>
        <p:nvSpPr>
          <p:cNvPr id="182" name="TextBox 181"/>
          <p:cNvSpPr txBox="1"/>
          <p:nvPr/>
        </p:nvSpPr>
        <p:spPr>
          <a:xfrm>
            <a:off x="4223361" y="4247910"/>
            <a:ext cx="544298" cy="307777"/>
          </a:xfrm>
          <a:prstGeom prst="rect">
            <a:avLst/>
          </a:prstGeom>
          <a:noFill/>
        </p:spPr>
        <p:txBody>
          <a:bodyPr wrap="square" rtlCol="0">
            <a:spAutoFit/>
          </a:bodyPr>
          <a:lstStyle/>
          <a:p>
            <a:r>
              <a:rPr lang="en-US" sz="1400" dirty="0" smtClean="0"/>
              <a:t>54</a:t>
            </a:r>
            <a:endParaRPr lang="en-US" sz="1400" dirty="0"/>
          </a:p>
        </p:txBody>
      </p:sp>
      <p:sp>
        <p:nvSpPr>
          <p:cNvPr id="183" name="TextBox 182"/>
          <p:cNvSpPr txBox="1"/>
          <p:nvPr/>
        </p:nvSpPr>
        <p:spPr>
          <a:xfrm>
            <a:off x="4223361" y="3876646"/>
            <a:ext cx="544298" cy="307777"/>
          </a:xfrm>
          <a:prstGeom prst="rect">
            <a:avLst/>
          </a:prstGeom>
          <a:noFill/>
        </p:spPr>
        <p:txBody>
          <a:bodyPr wrap="square" rtlCol="0">
            <a:spAutoFit/>
          </a:bodyPr>
          <a:lstStyle/>
          <a:p>
            <a:r>
              <a:rPr lang="en-US" sz="1400" dirty="0" smtClean="0"/>
              <a:t>63</a:t>
            </a:r>
            <a:endParaRPr lang="en-US" sz="1400" dirty="0"/>
          </a:p>
        </p:txBody>
      </p:sp>
      <p:sp>
        <p:nvSpPr>
          <p:cNvPr id="185" name="TextBox 184"/>
          <p:cNvSpPr txBox="1"/>
          <p:nvPr/>
        </p:nvSpPr>
        <p:spPr>
          <a:xfrm>
            <a:off x="8698904" y="6041471"/>
            <a:ext cx="503935" cy="307777"/>
          </a:xfrm>
          <a:prstGeom prst="rect">
            <a:avLst/>
          </a:prstGeom>
          <a:noFill/>
        </p:spPr>
        <p:txBody>
          <a:bodyPr wrap="square" rtlCol="0">
            <a:spAutoFit/>
          </a:bodyPr>
          <a:lstStyle/>
          <a:p>
            <a:r>
              <a:rPr lang="en-US" sz="1400" dirty="0"/>
              <a:t>9</a:t>
            </a:r>
          </a:p>
        </p:txBody>
      </p:sp>
      <p:sp>
        <p:nvSpPr>
          <p:cNvPr id="186" name="TextBox 185"/>
          <p:cNvSpPr txBox="1"/>
          <p:nvPr/>
        </p:nvSpPr>
        <p:spPr>
          <a:xfrm>
            <a:off x="8692544" y="5706251"/>
            <a:ext cx="503935" cy="307777"/>
          </a:xfrm>
          <a:prstGeom prst="rect">
            <a:avLst/>
          </a:prstGeom>
          <a:noFill/>
        </p:spPr>
        <p:txBody>
          <a:bodyPr wrap="square" rtlCol="0">
            <a:spAutoFit/>
          </a:bodyPr>
          <a:lstStyle/>
          <a:p>
            <a:r>
              <a:rPr lang="en-US" sz="1400" dirty="0" smtClean="0"/>
              <a:t>18</a:t>
            </a:r>
            <a:endParaRPr lang="en-US" sz="1400" dirty="0"/>
          </a:p>
        </p:txBody>
      </p:sp>
      <p:sp>
        <p:nvSpPr>
          <p:cNvPr id="187" name="TextBox 186"/>
          <p:cNvSpPr txBox="1"/>
          <p:nvPr/>
        </p:nvSpPr>
        <p:spPr>
          <a:xfrm>
            <a:off x="8703884" y="5353114"/>
            <a:ext cx="503935" cy="307777"/>
          </a:xfrm>
          <a:prstGeom prst="rect">
            <a:avLst/>
          </a:prstGeom>
          <a:noFill/>
        </p:spPr>
        <p:txBody>
          <a:bodyPr wrap="square" rtlCol="0">
            <a:spAutoFit/>
          </a:bodyPr>
          <a:lstStyle/>
          <a:p>
            <a:r>
              <a:rPr lang="en-US" sz="1400" dirty="0" smtClean="0"/>
              <a:t>27</a:t>
            </a:r>
            <a:endParaRPr lang="en-US" sz="1400" dirty="0"/>
          </a:p>
        </p:txBody>
      </p:sp>
      <p:sp>
        <p:nvSpPr>
          <p:cNvPr id="188" name="TextBox 187"/>
          <p:cNvSpPr txBox="1"/>
          <p:nvPr/>
        </p:nvSpPr>
        <p:spPr>
          <a:xfrm>
            <a:off x="8697529" y="4957778"/>
            <a:ext cx="503935" cy="307777"/>
          </a:xfrm>
          <a:prstGeom prst="rect">
            <a:avLst/>
          </a:prstGeom>
          <a:noFill/>
        </p:spPr>
        <p:txBody>
          <a:bodyPr wrap="square" rtlCol="0">
            <a:spAutoFit/>
          </a:bodyPr>
          <a:lstStyle/>
          <a:p>
            <a:r>
              <a:rPr lang="en-US" sz="1400" dirty="0" smtClean="0"/>
              <a:t>36</a:t>
            </a:r>
            <a:endParaRPr lang="en-US" sz="1400" dirty="0"/>
          </a:p>
        </p:txBody>
      </p:sp>
      <p:sp>
        <p:nvSpPr>
          <p:cNvPr id="189" name="TextBox 188"/>
          <p:cNvSpPr txBox="1"/>
          <p:nvPr/>
        </p:nvSpPr>
        <p:spPr>
          <a:xfrm>
            <a:off x="8703884" y="4593301"/>
            <a:ext cx="503935" cy="307777"/>
          </a:xfrm>
          <a:prstGeom prst="rect">
            <a:avLst/>
          </a:prstGeom>
          <a:noFill/>
        </p:spPr>
        <p:txBody>
          <a:bodyPr wrap="square" rtlCol="0">
            <a:spAutoFit/>
          </a:bodyPr>
          <a:lstStyle/>
          <a:p>
            <a:r>
              <a:rPr lang="en-US" sz="1400" dirty="0" smtClean="0"/>
              <a:t>45</a:t>
            </a:r>
            <a:endParaRPr lang="en-US" sz="1400" dirty="0"/>
          </a:p>
        </p:txBody>
      </p:sp>
      <p:sp>
        <p:nvSpPr>
          <p:cNvPr id="190" name="TextBox 189"/>
          <p:cNvSpPr txBox="1"/>
          <p:nvPr/>
        </p:nvSpPr>
        <p:spPr>
          <a:xfrm>
            <a:off x="8703884" y="4240164"/>
            <a:ext cx="503935" cy="307777"/>
          </a:xfrm>
          <a:prstGeom prst="rect">
            <a:avLst/>
          </a:prstGeom>
          <a:noFill/>
        </p:spPr>
        <p:txBody>
          <a:bodyPr wrap="square" rtlCol="0">
            <a:spAutoFit/>
          </a:bodyPr>
          <a:lstStyle/>
          <a:p>
            <a:r>
              <a:rPr lang="en-US" sz="1400" dirty="0" smtClean="0"/>
              <a:t>54</a:t>
            </a:r>
            <a:endParaRPr lang="en-US" sz="1400" dirty="0"/>
          </a:p>
        </p:txBody>
      </p:sp>
      <p:sp>
        <p:nvSpPr>
          <p:cNvPr id="191" name="TextBox 190"/>
          <p:cNvSpPr txBox="1"/>
          <p:nvPr/>
        </p:nvSpPr>
        <p:spPr>
          <a:xfrm>
            <a:off x="8703884" y="3859049"/>
            <a:ext cx="503935" cy="307777"/>
          </a:xfrm>
          <a:prstGeom prst="rect">
            <a:avLst/>
          </a:prstGeom>
          <a:noFill/>
        </p:spPr>
        <p:txBody>
          <a:bodyPr wrap="square" rtlCol="0">
            <a:spAutoFit/>
          </a:bodyPr>
          <a:lstStyle/>
          <a:p>
            <a:r>
              <a:rPr lang="en-US" sz="1400" dirty="0" smtClean="0"/>
              <a:t>63</a:t>
            </a:r>
            <a:endParaRPr lang="en-US" sz="1400" dirty="0"/>
          </a:p>
        </p:txBody>
      </p:sp>
      <p:sp>
        <p:nvSpPr>
          <p:cNvPr id="192" name="TextBox 191"/>
          <p:cNvSpPr txBox="1"/>
          <p:nvPr/>
        </p:nvSpPr>
        <p:spPr>
          <a:xfrm>
            <a:off x="8697524" y="3478469"/>
            <a:ext cx="503935" cy="307777"/>
          </a:xfrm>
          <a:prstGeom prst="rect">
            <a:avLst/>
          </a:prstGeom>
          <a:noFill/>
        </p:spPr>
        <p:txBody>
          <a:bodyPr wrap="square" rtlCol="0">
            <a:spAutoFit/>
          </a:bodyPr>
          <a:lstStyle/>
          <a:p>
            <a:r>
              <a:rPr lang="en-US" sz="1400" dirty="0" smtClean="0"/>
              <a:t>72</a:t>
            </a:r>
            <a:endParaRPr lang="en-US" sz="1400" dirty="0"/>
          </a:p>
        </p:txBody>
      </p:sp>
      <p:sp>
        <p:nvSpPr>
          <p:cNvPr id="193" name="TextBox 192"/>
          <p:cNvSpPr txBox="1"/>
          <p:nvPr/>
        </p:nvSpPr>
        <p:spPr>
          <a:xfrm>
            <a:off x="8708864" y="3125332"/>
            <a:ext cx="503935" cy="307777"/>
          </a:xfrm>
          <a:prstGeom prst="rect">
            <a:avLst/>
          </a:prstGeom>
          <a:noFill/>
        </p:spPr>
        <p:txBody>
          <a:bodyPr wrap="square" rtlCol="0">
            <a:spAutoFit/>
          </a:bodyPr>
          <a:lstStyle/>
          <a:p>
            <a:r>
              <a:rPr lang="en-US" sz="1400" dirty="0" smtClean="0"/>
              <a:t>81</a:t>
            </a:r>
            <a:endParaRPr lang="en-US" sz="1400" dirty="0"/>
          </a:p>
        </p:txBody>
      </p:sp>
      <p:sp>
        <p:nvSpPr>
          <p:cNvPr id="200" name="TextBox 199"/>
          <p:cNvSpPr txBox="1"/>
          <p:nvPr/>
        </p:nvSpPr>
        <p:spPr>
          <a:xfrm>
            <a:off x="1030545" y="663912"/>
            <a:ext cx="1715230" cy="2031325"/>
          </a:xfrm>
          <a:prstGeom prst="rect">
            <a:avLst/>
          </a:prstGeom>
          <a:noFill/>
        </p:spPr>
        <p:txBody>
          <a:bodyPr wrap="square" rtlCol="0">
            <a:spAutoFit/>
          </a:bodyPr>
          <a:lstStyle/>
          <a:p>
            <a:r>
              <a:rPr lang="en-US" dirty="0" smtClean="0"/>
              <a:t>6 of every 9</a:t>
            </a:r>
          </a:p>
          <a:p>
            <a:endParaRPr lang="en-US" dirty="0" smtClean="0"/>
          </a:p>
          <a:p>
            <a:r>
              <a:rPr lang="en-US" dirty="0" smtClean="0"/>
              <a:t>is the same as</a:t>
            </a:r>
          </a:p>
          <a:p>
            <a:endParaRPr lang="en-US" dirty="0" smtClean="0"/>
          </a:p>
          <a:p>
            <a:r>
              <a:rPr lang="en-US" dirty="0" smtClean="0"/>
              <a:t>2 of every 3</a:t>
            </a:r>
          </a:p>
          <a:p>
            <a:endParaRPr lang="en-US" dirty="0" smtClean="0"/>
          </a:p>
          <a:p>
            <a:endParaRPr lang="en-US" dirty="0"/>
          </a:p>
        </p:txBody>
      </p:sp>
      <p:sp>
        <p:nvSpPr>
          <p:cNvPr id="184" name="Oval 183"/>
          <p:cNvSpPr/>
          <p:nvPr/>
        </p:nvSpPr>
        <p:spPr>
          <a:xfrm flipV="1">
            <a:off x="2734435" y="6128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2745775" y="579346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2745082" y="54419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2745082" y="505634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2745082" y="469345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2734435" y="434190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p:cNvSpPr/>
          <p:nvPr/>
        </p:nvSpPr>
        <p:spPr>
          <a:xfrm flipV="1">
            <a:off x="2745082" y="396768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16536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17670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17600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17600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3176008" y="46934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3165361" y="43419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3" name="Oval 212"/>
          <p:cNvSpPr/>
          <p:nvPr/>
        </p:nvSpPr>
        <p:spPr>
          <a:xfrm flipV="1">
            <a:off x="3176008" y="39676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34103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34103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35167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35167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35167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34103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35167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35167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7351677" y="321787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7754250" y="611598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7754250" y="578074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7764897" y="542919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7764897" y="504362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7764897" y="46807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7754250" y="432918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7764897" y="39549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7764897" y="355808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flipV="1">
            <a:off x="7764897" y="322285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3567241" y="6122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3578581" y="57871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3577888" y="54355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3577888" y="50499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flipV="1">
            <a:off x="3577888" y="46870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flipV="1">
            <a:off x="3567241" y="433554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3" name="Oval 152"/>
          <p:cNvSpPr/>
          <p:nvPr/>
        </p:nvSpPr>
        <p:spPr>
          <a:xfrm flipV="1">
            <a:off x="3577888" y="39613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flipV="1">
            <a:off x="3946441"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1" name="Oval 170"/>
          <p:cNvSpPr/>
          <p:nvPr/>
        </p:nvSpPr>
        <p:spPr>
          <a:xfrm flipV="1">
            <a:off x="3957781"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2" name="Oval 171"/>
          <p:cNvSpPr/>
          <p:nvPr/>
        </p:nvSpPr>
        <p:spPr>
          <a:xfrm flipV="1">
            <a:off x="3957088"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3" name="Oval 172"/>
          <p:cNvSpPr/>
          <p:nvPr/>
        </p:nvSpPr>
        <p:spPr>
          <a:xfrm flipV="1">
            <a:off x="3957088"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4" name="Oval 173"/>
          <p:cNvSpPr/>
          <p:nvPr/>
        </p:nvSpPr>
        <p:spPr>
          <a:xfrm flipV="1">
            <a:off x="3957088" y="46807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5" name="Oval 174"/>
          <p:cNvSpPr/>
          <p:nvPr/>
        </p:nvSpPr>
        <p:spPr>
          <a:xfrm flipV="1">
            <a:off x="3946441" y="432918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6" name="Oval 175"/>
          <p:cNvSpPr/>
          <p:nvPr/>
        </p:nvSpPr>
        <p:spPr>
          <a:xfrm flipV="1">
            <a:off x="3957088" y="39549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4" name="Oval 243"/>
          <p:cNvSpPr/>
          <p:nvPr/>
        </p:nvSpPr>
        <p:spPr>
          <a:xfrm flipV="1">
            <a:off x="8128476" y="6125934"/>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5" name="Oval 244"/>
          <p:cNvSpPr/>
          <p:nvPr/>
        </p:nvSpPr>
        <p:spPr>
          <a:xfrm flipV="1">
            <a:off x="8128476" y="579070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6" name="Oval 245"/>
          <p:cNvSpPr/>
          <p:nvPr/>
        </p:nvSpPr>
        <p:spPr>
          <a:xfrm flipV="1">
            <a:off x="8139123" y="543915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7" name="Oval 246"/>
          <p:cNvSpPr/>
          <p:nvPr/>
        </p:nvSpPr>
        <p:spPr>
          <a:xfrm flipV="1">
            <a:off x="8139123" y="505358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Oval 247"/>
          <p:cNvSpPr/>
          <p:nvPr/>
        </p:nvSpPr>
        <p:spPr>
          <a:xfrm flipV="1">
            <a:off x="8139123" y="469069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9" name="Oval 248"/>
          <p:cNvSpPr/>
          <p:nvPr/>
        </p:nvSpPr>
        <p:spPr>
          <a:xfrm flipV="1">
            <a:off x="8128476" y="433914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0" name="Oval 249"/>
          <p:cNvSpPr/>
          <p:nvPr/>
        </p:nvSpPr>
        <p:spPr>
          <a:xfrm flipV="1">
            <a:off x="8139123" y="3964914"/>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1" name="Oval 250"/>
          <p:cNvSpPr/>
          <p:nvPr/>
        </p:nvSpPr>
        <p:spPr>
          <a:xfrm flipV="1">
            <a:off x="8139123" y="356803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2" name="Oval 251"/>
          <p:cNvSpPr/>
          <p:nvPr/>
        </p:nvSpPr>
        <p:spPr>
          <a:xfrm flipV="1">
            <a:off x="8139123" y="3232805"/>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3" name="Oval 252"/>
          <p:cNvSpPr/>
          <p:nvPr/>
        </p:nvSpPr>
        <p:spPr>
          <a:xfrm flipV="1">
            <a:off x="8496336" y="611957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4" name="Oval 253"/>
          <p:cNvSpPr/>
          <p:nvPr/>
        </p:nvSpPr>
        <p:spPr>
          <a:xfrm flipV="1">
            <a:off x="8496336" y="578434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5" name="Oval 254"/>
          <p:cNvSpPr/>
          <p:nvPr/>
        </p:nvSpPr>
        <p:spPr>
          <a:xfrm flipV="1">
            <a:off x="8506983" y="54327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6" name="Oval 255"/>
          <p:cNvSpPr/>
          <p:nvPr/>
        </p:nvSpPr>
        <p:spPr>
          <a:xfrm flipV="1">
            <a:off x="8506983" y="504722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Oval 256"/>
          <p:cNvSpPr/>
          <p:nvPr/>
        </p:nvSpPr>
        <p:spPr>
          <a:xfrm flipV="1">
            <a:off x="8506983" y="468433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8" name="Oval 257"/>
          <p:cNvSpPr/>
          <p:nvPr/>
        </p:nvSpPr>
        <p:spPr>
          <a:xfrm flipV="1">
            <a:off x="8496336" y="43327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9" name="Oval 258"/>
          <p:cNvSpPr/>
          <p:nvPr/>
        </p:nvSpPr>
        <p:spPr>
          <a:xfrm flipV="1">
            <a:off x="8506983" y="395855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0" name="Oval 259"/>
          <p:cNvSpPr/>
          <p:nvPr/>
        </p:nvSpPr>
        <p:spPr>
          <a:xfrm flipV="1">
            <a:off x="8506983" y="356167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1" name="Oval 260"/>
          <p:cNvSpPr/>
          <p:nvPr/>
        </p:nvSpPr>
        <p:spPr>
          <a:xfrm flipV="1">
            <a:off x="8506983" y="3226445"/>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95" name="Straight Connector 194"/>
          <p:cNvCxnSpPr/>
          <p:nvPr/>
        </p:nvCxnSpPr>
        <p:spPr>
          <a:xfrm>
            <a:off x="554911" y="6357097"/>
            <a:ext cx="3567996"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97" name="Straight Connector 196"/>
          <p:cNvCxnSpPr/>
          <p:nvPr/>
        </p:nvCxnSpPr>
        <p:spPr>
          <a:xfrm>
            <a:off x="5150166" y="6349248"/>
            <a:ext cx="1047585" cy="9437"/>
          </a:xfrm>
          <a:prstGeom prst="line">
            <a:avLst/>
          </a:prstGeom>
        </p:spPr>
        <p:style>
          <a:lnRef idx="2">
            <a:schemeClr val="accent1"/>
          </a:lnRef>
          <a:fillRef idx="0">
            <a:schemeClr val="accent1"/>
          </a:fillRef>
          <a:effectRef idx="1">
            <a:schemeClr val="accent1"/>
          </a:effectRef>
          <a:fontRef idx="minor">
            <a:schemeClr val="tx1"/>
          </a:fontRef>
        </p:style>
      </p:cxnSp>
      <p:cxnSp>
        <p:nvCxnSpPr>
          <p:cNvPr id="198" name="Straight Connector 197"/>
          <p:cNvCxnSpPr/>
          <p:nvPr/>
        </p:nvCxnSpPr>
        <p:spPr>
          <a:xfrm>
            <a:off x="6469218" y="6339811"/>
            <a:ext cx="1047585" cy="9437"/>
          </a:xfrm>
          <a:prstGeom prst="line">
            <a:avLst/>
          </a:prstGeom>
        </p:spPr>
        <p:style>
          <a:lnRef idx="2">
            <a:schemeClr val="accent1"/>
          </a:lnRef>
          <a:fillRef idx="0">
            <a:schemeClr val="accent1"/>
          </a:fillRef>
          <a:effectRef idx="1">
            <a:schemeClr val="accent1"/>
          </a:effectRef>
          <a:fontRef idx="minor">
            <a:schemeClr val="tx1"/>
          </a:fontRef>
        </p:style>
      </p:cxnSp>
      <p:cxnSp>
        <p:nvCxnSpPr>
          <p:cNvPr id="199" name="Straight Connector 198"/>
          <p:cNvCxnSpPr/>
          <p:nvPr/>
        </p:nvCxnSpPr>
        <p:spPr>
          <a:xfrm>
            <a:off x="7754250" y="6339811"/>
            <a:ext cx="907212" cy="18874"/>
          </a:xfrm>
          <a:prstGeom prst="line">
            <a:avLst/>
          </a:prstGeom>
        </p:spPr>
        <p:style>
          <a:lnRef idx="2">
            <a:schemeClr val="accent1"/>
          </a:lnRef>
          <a:fillRef idx="0">
            <a:schemeClr val="accent1"/>
          </a:fillRef>
          <a:effectRef idx="1">
            <a:schemeClr val="accent1"/>
          </a:effectRef>
          <a:fontRef idx="minor">
            <a:schemeClr val="tx1"/>
          </a:fontRef>
        </p:style>
      </p:cxnSp>
      <p:graphicFrame>
        <p:nvGraphicFramePr>
          <p:cNvPr id="31746" name="Object 2"/>
          <p:cNvGraphicFramePr>
            <a:graphicFrameLocks noChangeAspect="1"/>
          </p:cNvGraphicFramePr>
          <p:nvPr/>
        </p:nvGraphicFramePr>
        <p:xfrm>
          <a:off x="3957088" y="1184275"/>
          <a:ext cx="863600" cy="495300"/>
        </p:xfrm>
        <a:graphic>
          <a:graphicData uri="http://schemas.openxmlformats.org/presentationml/2006/ole">
            <p:oleObj spid="_x0000_s31746" name="Equation" r:id="rId3" imgW="863600" imgH="495300" progId="Equation.DSMT4">
              <p:embed/>
            </p:oleObj>
          </a:graphicData>
        </a:graphic>
      </p:graphicFrame>
      <p:graphicFrame>
        <p:nvGraphicFramePr>
          <p:cNvPr id="31747" name="Object 3"/>
          <p:cNvGraphicFramePr>
            <a:graphicFrameLocks noChangeAspect="1"/>
          </p:cNvGraphicFramePr>
          <p:nvPr/>
        </p:nvGraphicFramePr>
        <p:xfrm>
          <a:off x="3957781" y="2199937"/>
          <a:ext cx="863600" cy="495300"/>
        </p:xfrm>
        <a:graphic>
          <a:graphicData uri="http://schemas.openxmlformats.org/presentationml/2006/ole">
            <p:oleObj spid="_x0000_s31747" name="Equation" r:id="rId4" imgW="863600" imgH="495300" progId="Equation.DSMT4">
              <p:embed/>
            </p:oleObj>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0" name="TextBox 199"/>
          <p:cNvSpPr txBox="1"/>
          <p:nvPr/>
        </p:nvSpPr>
        <p:spPr>
          <a:xfrm>
            <a:off x="583305" y="669471"/>
            <a:ext cx="3873172" cy="923330"/>
          </a:xfrm>
          <a:prstGeom prst="rect">
            <a:avLst/>
          </a:prstGeom>
          <a:noFill/>
        </p:spPr>
        <p:txBody>
          <a:bodyPr wrap="square" rtlCol="0">
            <a:spAutoFit/>
          </a:bodyPr>
          <a:lstStyle/>
          <a:p>
            <a:r>
              <a:rPr lang="en-US" dirty="0" smtClean="0"/>
              <a:t>Equivalent fractions</a:t>
            </a:r>
          </a:p>
          <a:p>
            <a:endParaRPr lang="en-US"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554911"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990817"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42672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186262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29853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566251"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002157"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43806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187396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30987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565558"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001464"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43737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187327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30918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565558"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001464"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43737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187327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30918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565558"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001464"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43737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187327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150166"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5586072"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02197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45788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689379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150166"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5586072"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02197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45788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689379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160813"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5596719"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03262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46853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690443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160813"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5596719"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03262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46853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690443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160813"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5596719"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03262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46853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690443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150166"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5586072"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02197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45788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689379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160813"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5596719"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03262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46853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690443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160813"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5596719"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03262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46853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690443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160813"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5596719"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03262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46853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690443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9070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8434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9568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8933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95685" y="4623830"/>
            <a:ext cx="317510" cy="307777"/>
          </a:xfrm>
          <a:prstGeom prst="rect">
            <a:avLst/>
          </a:prstGeom>
          <a:noFill/>
        </p:spPr>
        <p:txBody>
          <a:bodyPr wrap="square" rtlCol="0">
            <a:spAutoFit/>
          </a:bodyPr>
          <a:lstStyle/>
          <a:p>
            <a:r>
              <a:rPr lang="en-US" sz="1400" dirty="0"/>
              <a:t>5</a:t>
            </a:r>
          </a:p>
        </p:txBody>
      </p:sp>
      <p:sp>
        <p:nvSpPr>
          <p:cNvPr id="162" name="TextBox 161"/>
          <p:cNvSpPr txBox="1"/>
          <p:nvPr/>
        </p:nvSpPr>
        <p:spPr>
          <a:xfrm>
            <a:off x="473996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473360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474494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473858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474494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474494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474494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4738581" y="348482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4749921" y="3165712"/>
            <a:ext cx="317510" cy="307777"/>
          </a:xfrm>
          <a:prstGeom prst="rect">
            <a:avLst/>
          </a:prstGeom>
          <a:noFill/>
        </p:spPr>
        <p:txBody>
          <a:bodyPr wrap="square" rtlCol="0">
            <a:spAutoFit/>
          </a:bodyPr>
          <a:lstStyle/>
          <a:p>
            <a:r>
              <a:rPr lang="en-US" sz="1400" dirty="0"/>
              <a:t>9</a:t>
            </a:r>
          </a:p>
        </p:txBody>
      </p:sp>
      <p:sp>
        <p:nvSpPr>
          <p:cNvPr id="177" name="TextBox 176"/>
          <p:cNvSpPr txBox="1"/>
          <p:nvPr/>
        </p:nvSpPr>
        <p:spPr>
          <a:xfrm>
            <a:off x="4218381" y="6049217"/>
            <a:ext cx="544298" cy="307777"/>
          </a:xfrm>
          <a:prstGeom prst="rect">
            <a:avLst/>
          </a:prstGeom>
          <a:noFill/>
        </p:spPr>
        <p:txBody>
          <a:bodyPr wrap="square" rtlCol="0">
            <a:spAutoFit/>
          </a:bodyPr>
          <a:lstStyle/>
          <a:p>
            <a:r>
              <a:rPr lang="en-US" sz="1400" dirty="0"/>
              <a:t>9</a:t>
            </a:r>
          </a:p>
        </p:txBody>
      </p:sp>
      <p:sp>
        <p:nvSpPr>
          <p:cNvPr id="178" name="TextBox 177"/>
          <p:cNvSpPr txBox="1"/>
          <p:nvPr/>
        </p:nvSpPr>
        <p:spPr>
          <a:xfrm>
            <a:off x="4212021" y="5691317"/>
            <a:ext cx="544298" cy="307777"/>
          </a:xfrm>
          <a:prstGeom prst="rect">
            <a:avLst/>
          </a:prstGeom>
          <a:noFill/>
        </p:spPr>
        <p:txBody>
          <a:bodyPr wrap="square" rtlCol="0">
            <a:spAutoFit/>
          </a:bodyPr>
          <a:lstStyle/>
          <a:p>
            <a:r>
              <a:rPr lang="en-US" sz="1400" dirty="0" smtClean="0"/>
              <a:t>18</a:t>
            </a:r>
            <a:endParaRPr lang="en-US" sz="1400" dirty="0"/>
          </a:p>
        </p:txBody>
      </p:sp>
      <p:sp>
        <p:nvSpPr>
          <p:cNvPr id="179" name="TextBox 178"/>
          <p:cNvSpPr txBox="1"/>
          <p:nvPr/>
        </p:nvSpPr>
        <p:spPr>
          <a:xfrm>
            <a:off x="4223361" y="5349520"/>
            <a:ext cx="544298" cy="307777"/>
          </a:xfrm>
          <a:prstGeom prst="rect">
            <a:avLst/>
          </a:prstGeom>
          <a:noFill/>
        </p:spPr>
        <p:txBody>
          <a:bodyPr wrap="square" rtlCol="0">
            <a:spAutoFit/>
          </a:bodyPr>
          <a:lstStyle/>
          <a:p>
            <a:r>
              <a:rPr lang="en-US" sz="1400" dirty="0" smtClean="0"/>
              <a:t>27</a:t>
            </a:r>
            <a:endParaRPr lang="en-US" sz="1400" dirty="0"/>
          </a:p>
        </p:txBody>
      </p:sp>
      <p:sp>
        <p:nvSpPr>
          <p:cNvPr id="180" name="TextBox 179"/>
          <p:cNvSpPr txBox="1"/>
          <p:nvPr/>
        </p:nvSpPr>
        <p:spPr>
          <a:xfrm>
            <a:off x="4217006" y="4965524"/>
            <a:ext cx="544298" cy="307777"/>
          </a:xfrm>
          <a:prstGeom prst="rect">
            <a:avLst/>
          </a:prstGeom>
          <a:noFill/>
        </p:spPr>
        <p:txBody>
          <a:bodyPr wrap="square" rtlCol="0">
            <a:spAutoFit/>
          </a:bodyPr>
          <a:lstStyle/>
          <a:p>
            <a:r>
              <a:rPr lang="en-US" sz="1400" dirty="0" smtClean="0"/>
              <a:t>36</a:t>
            </a:r>
            <a:endParaRPr lang="en-US" sz="1400" dirty="0"/>
          </a:p>
        </p:txBody>
      </p:sp>
      <p:sp>
        <p:nvSpPr>
          <p:cNvPr id="181" name="TextBox 180"/>
          <p:cNvSpPr txBox="1"/>
          <p:nvPr/>
        </p:nvSpPr>
        <p:spPr>
          <a:xfrm>
            <a:off x="4223361" y="4601047"/>
            <a:ext cx="544298" cy="307777"/>
          </a:xfrm>
          <a:prstGeom prst="rect">
            <a:avLst/>
          </a:prstGeom>
          <a:noFill/>
        </p:spPr>
        <p:txBody>
          <a:bodyPr wrap="square" rtlCol="0">
            <a:spAutoFit/>
          </a:bodyPr>
          <a:lstStyle/>
          <a:p>
            <a:r>
              <a:rPr lang="en-US" sz="1400" dirty="0" smtClean="0"/>
              <a:t>40</a:t>
            </a:r>
            <a:endParaRPr lang="en-US" sz="1400" dirty="0"/>
          </a:p>
        </p:txBody>
      </p:sp>
      <p:sp>
        <p:nvSpPr>
          <p:cNvPr id="185" name="TextBox 184"/>
          <p:cNvSpPr txBox="1"/>
          <p:nvPr/>
        </p:nvSpPr>
        <p:spPr>
          <a:xfrm>
            <a:off x="8698904" y="6041471"/>
            <a:ext cx="503935" cy="307777"/>
          </a:xfrm>
          <a:prstGeom prst="rect">
            <a:avLst/>
          </a:prstGeom>
          <a:noFill/>
        </p:spPr>
        <p:txBody>
          <a:bodyPr wrap="square" rtlCol="0">
            <a:spAutoFit/>
          </a:bodyPr>
          <a:lstStyle/>
          <a:p>
            <a:r>
              <a:rPr lang="en-US" sz="1400" dirty="0"/>
              <a:t>9</a:t>
            </a:r>
          </a:p>
        </p:txBody>
      </p:sp>
      <p:sp>
        <p:nvSpPr>
          <p:cNvPr id="186" name="TextBox 185"/>
          <p:cNvSpPr txBox="1"/>
          <p:nvPr/>
        </p:nvSpPr>
        <p:spPr>
          <a:xfrm>
            <a:off x="8692544" y="5706251"/>
            <a:ext cx="503935" cy="307777"/>
          </a:xfrm>
          <a:prstGeom prst="rect">
            <a:avLst/>
          </a:prstGeom>
          <a:noFill/>
        </p:spPr>
        <p:txBody>
          <a:bodyPr wrap="square" rtlCol="0">
            <a:spAutoFit/>
          </a:bodyPr>
          <a:lstStyle/>
          <a:p>
            <a:r>
              <a:rPr lang="en-US" sz="1400" dirty="0" smtClean="0"/>
              <a:t>18</a:t>
            </a:r>
            <a:endParaRPr lang="en-US" sz="1400" dirty="0"/>
          </a:p>
        </p:txBody>
      </p:sp>
      <p:sp>
        <p:nvSpPr>
          <p:cNvPr id="187" name="TextBox 186"/>
          <p:cNvSpPr txBox="1"/>
          <p:nvPr/>
        </p:nvSpPr>
        <p:spPr>
          <a:xfrm>
            <a:off x="8703884" y="5353114"/>
            <a:ext cx="503935" cy="307777"/>
          </a:xfrm>
          <a:prstGeom prst="rect">
            <a:avLst/>
          </a:prstGeom>
          <a:noFill/>
        </p:spPr>
        <p:txBody>
          <a:bodyPr wrap="square" rtlCol="0">
            <a:spAutoFit/>
          </a:bodyPr>
          <a:lstStyle/>
          <a:p>
            <a:r>
              <a:rPr lang="en-US" sz="1400" dirty="0" smtClean="0"/>
              <a:t>27</a:t>
            </a:r>
            <a:endParaRPr lang="en-US" sz="1400" dirty="0"/>
          </a:p>
        </p:txBody>
      </p:sp>
      <p:sp>
        <p:nvSpPr>
          <p:cNvPr id="188" name="TextBox 187"/>
          <p:cNvSpPr txBox="1"/>
          <p:nvPr/>
        </p:nvSpPr>
        <p:spPr>
          <a:xfrm>
            <a:off x="8697529" y="4957778"/>
            <a:ext cx="503935" cy="307777"/>
          </a:xfrm>
          <a:prstGeom prst="rect">
            <a:avLst/>
          </a:prstGeom>
          <a:noFill/>
        </p:spPr>
        <p:txBody>
          <a:bodyPr wrap="square" rtlCol="0">
            <a:spAutoFit/>
          </a:bodyPr>
          <a:lstStyle/>
          <a:p>
            <a:r>
              <a:rPr lang="en-US" sz="1400" dirty="0" smtClean="0"/>
              <a:t>36</a:t>
            </a:r>
            <a:endParaRPr lang="en-US" sz="1400" dirty="0"/>
          </a:p>
        </p:txBody>
      </p:sp>
      <p:sp>
        <p:nvSpPr>
          <p:cNvPr id="189" name="TextBox 188"/>
          <p:cNvSpPr txBox="1"/>
          <p:nvPr/>
        </p:nvSpPr>
        <p:spPr>
          <a:xfrm>
            <a:off x="8703884" y="4593301"/>
            <a:ext cx="503935" cy="307777"/>
          </a:xfrm>
          <a:prstGeom prst="rect">
            <a:avLst/>
          </a:prstGeom>
          <a:noFill/>
        </p:spPr>
        <p:txBody>
          <a:bodyPr wrap="square" rtlCol="0">
            <a:spAutoFit/>
          </a:bodyPr>
          <a:lstStyle/>
          <a:p>
            <a:r>
              <a:rPr lang="en-US" sz="1400" dirty="0" smtClean="0"/>
              <a:t>45</a:t>
            </a:r>
            <a:endParaRPr lang="en-US" sz="1400" dirty="0"/>
          </a:p>
        </p:txBody>
      </p:sp>
      <p:sp>
        <p:nvSpPr>
          <p:cNvPr id="190" name="TextBox 189"/>
          <p:cNvSpPr txBox="1"/>
          <p:nvPr/>
        </p:nvSpPr>
        <p:spPr>
          <a:xfrm>
            <a:off x="8703884" y="4240164"/>
            <a:ext cx="503935" cy="307777"/>
          </a:xfrm>
          <a:prstGeom prst="rect">
            <a:avLst/>
          </a:prstGeom>
          <a:noFill/>
        </p:spPr>
        <p:txBody>
          <a:bodyPr wrap="square" rtlCol="0">
            <a:spAutoFit/>
          </a:bodyPr>
          <a:lstStyle/>
          <a:p>
            <a:r>
              <a:rPr lang="en-US" sz="1400" dirty="0" smtClean="0"/>
              <a:t>54</a:t>
            </a:r>
            <a:endParaRPr lang="en-US" sz="1400" dirty="0"/>
          </a:p>
        </p:txBody>
      </p:sp>
      <p:sp>
        <p:nvSpPr>
          <p:cNvPr id="191" name="TextBox 190"/>
          <p:cNvSpPr txBox="1"/>
          <p:nvPr/>
        </p:nvSpPr>
        <p:spPr>
          <a:xfrm>
            <a:off x="8703884" y="3859049"/>
            <a:ext cx="503935" cy="307777"/>
          </a:xfrm>
          <a:prstGeom prst="rect">
            <a:avLst/>
          </a:prstGeom>
          <a:noFill/>
        </p:spPr>
        <p:txBody>
          <a:bodyPr wrap="square" rtlCol="0">
            <a:spAutoFit/>
          </a:bodyPr>
          <a:lstStyle/>
          <a:p>
            <a:r>
              <a:rPr lang="en-US" sz="1400" dirty="0" smtClean="0"/>
              <a:t>63</a:t>
            </a:r>
            <a:endParaRPr lang="en-US" sz="1400" dirty="0"/>
          </a:p>
        </p:txBody>
      </p:sp>
      <p:sp>
        <p:nvSpPr>
          <p:cNvPr id="192" name="TextBox 191"/>
          <p:cNvSpPr txBox="1"/>
          <p:nvPr/>
        </p:nvSpPr>
        <p:spPr>
          <a:xfrm>
            <a:off x="8697524" y="3478469"/>
            <a:ext cx="503935" cy="307777"/>
          </a:xfrm>
          <a:prstGeom prst="rect">
            <a:avLst/>
          </a:prstGeom>
          <a:noFill/>
        </p:spPr>
        <p:txBody>
          <a:bodyPr wrap="square" rtlCol="0">
            <a:spAutoFit/>
          </a:bodyPr>
          <a:lstStyle/>
          <a:p>
            <a:r>
              <a:rPr lang="en-US" sz="1400" dirty="0" smtClean="0"/>
              <a:t>72</a:t>
            </a:r>
            <a:endParaRPr lang="en-US" sz="1400" dirty="0"/>
          </a:p>
        </p:txBody>
      </p:sp>
      <p:sp>
        <p:nvSpPr>
          <p:cNvPr id="193" name="TextBox 192"/>
          <p:cNvSpPr txBox="1"/>
          <p:nvPr/>
        </p:nvSpPr>
        <p:spPr>
          <a:xfrm>
            <a:off x="8708864" y="3125332"/>
            <a:ext cx="503935" cy="307777"/>
          </a:xfrm>
          <a:prstGeom prst="rect">
            <a:avLst/>
          </a:prstGeom>
          <a:noFill/>
        </p:spPr>
        <p:txBody>
          <a:bodyPr wrap="square" rtlCol="0">
            <a:spAutoFit/>
          </a:bodyPr>
          <a:lstStyle/>
          <a:p>
            <a:r>
              <a:rPr lang="en-US" sz="1400" dirty="0" smtClean="0"/>
              <a:t>81</a:t>
            </a:r>
            <a:endParaRPr lang="en-US" sz="1400" dirty="0"/>
          </a:p>
        </p:txBody>
      </p:sp>
      <p:sp>
        <p:nvSpPr>
          <p:cNvPr id="200" name="TextBox 199"/>
          <p:cNvSpPr txBox="1"/>
          <p:nvPr/>
        </p:nvSpPr>
        <p:spPr>
          <a:xfrm>
            <a:off x="583305" y="669471"/>
            <a:ext cx="3873172" cy="3693319"/>
          </a:xfrm>
          <a:prstGeom prst="rect">
            <a:avLst/>
          </a:prstGeom>
          <a:noFill/>
        </p:spPr>
        <p:txBody>
          <a:bodyPr wrap="square" rtlCol="0">
            <a:spAutoFit/>
          </a:bodyPr>
          <a:lstStyle/>
          <a:p>
            <a:r>
              <a:rPr lang="en-US" dirty="0" smtClean="0"/>
              <a:t>So what about this one (again)?</a:t>
            </a:r>
          </a:p>
          <a:p>
            <a:endParaRPr lang="en-US" dirty="0"/>
          </a:p>
          <a:p>
            <a:r>
              <a:rPr lang="en-US" dirty="0" smtClean="0"/>
              <a:t>Linda has 40 and </a:t>
            </a:r>
            <a:r>
              <a:rPr lang="en-US" dirty="0" err="1" smtClean="0"/>
              <a:t>Alishka</a:t>
            </a:r>
            <a:r>
              <a:rPr lang="en-US" dirty="0" smtClean="0"/>
              <a:t> has 90.</a:t>
            </a:r>
          </a:p>
          <a:p>
            <a:endParaRPr lang="en-US" dirty="0" smtClean="0"/>
          </a:p>
          <a:p>
            <a:r>
              <a:rPr lang="en-US" dirty="0" smtClean="0"/>
              <a:t>Linda gives away 30.</a:t>
            </a:r>
          </a:p>
          <a:p>
            <a:r>
              <a:rPr lang="en-US" dirty="0" err="1" smtClean="0"/>
              <a:t>Aliska</a:t>
            </a:r>
            <a:r>
              <a:rPr lang="en-US" dirty="0" smtClean="0"/>
              <a:t> gives away 80.</a:t>
            </a:r>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err="1" smtClean="0"/>
              <a:t>Alishka</a:t>
            </a:r>
            <a:r>
              <a:rPr lang="en-US" dirty="0" smtClean="0"/>
              <a:t> gives away ‘more’.</a:t>
            </a:r>
          </a:p>
        </p:txBody>
      </p:sp>
      <p:sp>
        <p:nvSpPr>
          <p:cNvPr id="184" name="Oval 183"/>
          <p:cNvSpPr/>
          <p:nvPr/>
        </p:nvSpPr>
        <p:spPr>
          <a:xfrm flipV="1">
            <a:off x="2734435"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2745775"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2745082"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2745082"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3165361" y="6128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3176701" y="57934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3176008" y="54419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3176008" y="50563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7341030" y="61110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7341030" y="577576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7351677" y="54242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7351677" y="503864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7351677" y="46757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7341030" y="432420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7351677" y="3949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7351677" y="355310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7351677" y="321787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7754250"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7754250"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7764897"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7764897"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7764897" y="46807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7754250" y="432918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7764897" y="39549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7764897" y="35580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flipV="1">
            <a:off x="7764897" y="322285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3567241" y="6122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3578581" y="57871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3577888" y="543555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3577888" y="504998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flipV="1">
            <a:off x="3946441" y="611598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1" name="Oval 170"/>
          <p:cNvSpPr/>
          <p:nvPr/>
        </p:nvSpPr>
        <p:spPr>
          <a:xfrm flipV="1">
            <a:off x="3957781" y="57807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2" name="Oval 171"/>
          <p:cNvSpPr/>
          <p:nvPr/>
        </p:nvSpPr>
        <p:spPr>
          <a:xfrm flipV="1">
            <a:off x="3957088" y="542919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3" name="Oval 172"/>
          <p:cNvSpPr/>
          <p:nvPr/>
        </p:nvSpPr>
        <p:spPr>
          <a:xfrm flipV="1">
            <a:off x="3957088" y="504362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4" name="Oval 243"/>
          <p:cNvSpPr/>
          <p:nvPr/>
        </p:nvSpPr>
        <p:spPr>
          <a:xfrm flipV="1">
            <a:off x="8128476" y="61259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5" name="Oval 244"/>
          <p:cNvSpPr/>
          <p:nvPr/>
        </p:nvSpPr>
        <p:spPr>
          <a:xfrm flipV="1">
            <a:off x="8128476" y="579070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6" name="Oval 245"/>
          <p:cNvSpPr/>
          <p:nvPr/>
        </p:nvSpPr>
        <p:spPr>
          <a:xfrm flipV="1">
            <a:off x="8139123" y="543915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7" name="Oval 246"/>
          <p:cNvSpPr/>
          <p:nvPr/>
        </p:nvSpPr>
        <p:spPr>
          <a:xfrm flipV="1">
            <a:off x="8139123" y="505358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Oval 247"/>
          <p:cNvSpPr/>
          <p:nvPr/>
        </p:nvSpPr>
        <p:spPr>
          <a:xfrm flipV="1">
            <a:off x="8139123" y="46906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9" name="Oval 248"/>
          <p:cNvSpPr/>
          <p:nvPr/>
        </p:nvSpPr>
        <p:spPr>
          <a:xfrm flipV="1">
            <a:off x="8128476" y="43391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0" name="Oval 249"/>
          <p:cNvSpPr/>
          <p:nvPr/>
        </p:nvSpPr>
        <p:spPr>
          <a:xfrm flipV="1">
            <a:off x="8139123" y="396491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1" name="Oval 250"/>
          <p:cNvSpPr/>
          <p:nvPr/>
        </p:nvSpPr>
        <p:spPr>
          <a:xfrm flipV="1">
            <a:off x="8139123" y="356803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2" name="Oval 251"/>
          <p:cNvSpPr/>
          <p:nvPr/>
        </p:nvSpPr>
        <p:spPr>
          <a:xfrm flipV="1">
            <a:off x="8139123" y="3232805"/>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3" name="Oval 252"/>
          <p:cNvSpPr/>
          <p:nvPr/>
        </p:nvSpPr>
        <p:spPr>
          <a:xfrm flipV="1">
            <a:off x="8496336" y="611957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4" name="Oval 253"/>
          <p:cNvSpPr/>
          <p:nvPr/>
        </p:nvSpPr>
        <p:spPr>
          <a:xfrm flipV="1">
            <a:off x="8496336" y="578434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5" name="Oval 254"/>
          <p:cNvSpPr/>
          <p:nvPr/>
        </p:nvSpPr>
        <p:spPr>
          <a:xfrm flipV="1">
            <a:off x="8506983" y="543279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6" name="Oval 255"/>
          <p:cNvSpPr/>
          <p:nvPr/>
        </p:nvSpPr>
        <p:spPr>
          <a:xfrm flipV="1">
            <a:off x="8506983" y="504722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Oval 256"/>
          <p:cNvSpPr/>
          <p:nvPr/>
        </p:nvSpPr>
        <p:spPr>
          <a:xfrm flipV="1">
            <a:off x="8506983" y="468433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8" name="Oval 257"/>
          <p:cNvSpPr/>
          <p:nvPr/>
        </p:nvSpPr>
        <p:spPr>
          <a:xfrm flipV="1">
            <a:off x="8496336" y="433278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9" name="Oval 258"/>
          <p:cNvSpPr/>
          <p:nvPr/>
        </p:nvSpPr>
        <p:spPr>
          <a:xfrm flipV="1">
            <a:off x="8506983" y="395855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0" name="Oval 259"/>
          <p:cNvSpPr/>
          <p:nvPr/>
        </p:nvSpPr>
        <p:spPr>
          <a:xfrm flipV="1">
            <a:off x="8506983" y="356167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1" name="Oval 260"/>
          <p:cNvSpPr/>
          <p:nvPr/>
        </p:nvSpPr>
        <p:spPr>
          <a:xfrm flipV="1">
            <a:off x="8506983" y="3226445"/>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4" name="Oval 193"/>
          <p:cNvSpPr/>
          <p:nvPr/>
        </p:nvSpPr>
        <p:spPr>
          <a:xfrm flipV="1">
            <a:off x="5155833" y="28647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5" name="Oval 194"/>
          <p:cNvSpPr/>
          <p:nvPr/>
        </p:nvSpPr>
        <p:spPr>
          <a:xfrm flipV="1">
            <a:off x="5591739" y="28647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6" name="Oval 195"/>
          <p:cNvSpPr/>
          <p:nvPr/>
        </p:nvSpPr>
        <p:spPr>
          <a:xfrm flipV="1">
            <a:off x="6027645" y="28647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7" name="Oval 196"/>
          <p:cNvSpPr/>
          <p:nvPr/>
        </p:nvSpPr>
        <p:spPr>
          <a:xfrm flipV="1">
            <a:off x="6463551" y="28647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8" name="Oval 197"/>
          <p:cNvSpPr/>
          <p:nvPr/>
        </p:nvSpPr>
        <p:spPr>
          <a:xfrm flipV="1">
            <a:off x="6899457" y="286473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9" name="TextBox 198"/>
          <p:cNvSpPr txBox="1"/>
          <p:nvPr/>
        </p:nvSpPr>
        <p:spPr>
          <a:xfrm>
            <a:off x="4649257" y="2772195"/>
            <a:ext cx="594634" cy="307777"/>
          </a:xfrm>
          <a:prstGeom prst="rect">
            <a:avLst/>
          </a:prstGeom>
          <a:noFill/>
        </p:spPr>
        <p:txBody>
          <a:bodyPr wrap="square" rtlCol="0">
            <a:spAutoFit/>
          </a:bodyPr>
          <a:lstStyle/>
          <a:p>
            <a:r>
              <a:rPr lang="en-US" sz="1400" dirty="0" smtClean="0"/>
              <a:t>10</a:t>
            </a:r>
            <a:endParaRPr lang="en-US" sz="1400" dirty="0"/>
          </a:p>
        </p:txBody>
      </p:sp>
      <p:sp>
        <p:nvSpPr>
          <p:cNvPr id="232" name="TextBox 231"/>
          <p:cNvSpPr txBox="1"/>
          <p:nvPr/>
        </p:nvSpPr>
        <p:spPr>
          <a:xfrm>
            <a:off x="8703884" y="2765835"/>
            <a:ext cx="503935" cy="307777"/>
          </a:xfrm>
          <a:prstGeom prst="rect">
            <a:avLst/>
          </a:prstGeom>
          <a:noFill/>
        </p:spPr>
        <p:txBody>
          <a:bodyPr wrap="square" rtlCol="0">
            <a:spAutoFit/>
          </a:bodyPr>
          <a:lstStyle/>
          <a:p>
            <a:r>
              <a:rPr lang="en-US" sz="1400" dirty="0" smtClean="0"/>
              <a:t>90</a:t>
            </a:r>
            <a:endParaRPr lang="en-US" sz="1400" dirty="0"/>
          </a:p>
        </p:txBody>
      </p:sp>
      <p:sp>
        <p:nvSpPr>
          <p:cNvPr id="233" name="Oval 232"/>
          <p:cNvSpPr/>
          <p:nvPr/>
        </p:nvSpPr>
        <p:spPr>
          <a:xfrm flipV="1">
            <a:off x="7346697" y="285837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4" name="Oval 233"/>
          <p:cNvSpPr/>
          <p:nvPr/>
        </p:nvSpPr>
        <p:spPr>
          <a:xfrm flipV="1">
            <a:off x="7759917" y="2863354"/>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5" name="Oval 234"/>
          <p:cNvSpPr/>
          <p:nvPr/>
        </p:nvSpPr>
        <p:spPr>
          <a:xfrm flipV="1">
            <a:off x="8134143" y="287330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6" name="Oval 235"/>
          <p:cNvSpPr/>
          <p:nvPr/>
        </p:nvSpPr>
        <p:spPr>
          <a:xfrm flipV="1">
            <a:off x="8502003" y="286694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33794" name="Object 2"/>
          <p:cNvGraphicFramePr>
            <a:graphicFrameLocks noChangeAspect="1"/>
          </p:cNvGraphicFramePr>
          <p:nvPr/>
        </p:nvGraphicFramePr>
        <p:xfrm>
          <a:off x="1358687" y="2575393"/>
          <a:ext cx="1816100" cy="495300"/>
        </p:xfrm>
        <a:graphic>
          <a:graphicData uri="http://schemas.openxmlformats.org/presentationml/2006/ole">
            <p:oleObj spid="_x0000_s33794" name="Equation" r:id="rId3" imgW="1816100" imgH="495300" progId="Equation.DSMT4">
              <p:embed/>
            </p:oleObj>
          </a:graphicData>
        </a:graphic>
      </p:graphicFrame>
      <p:graphicFrame>
        <p:nvGraphicFramePr>
          <p:cNvPr id="33795" name="Object 3"/>
          <p:cNvGraphicFramePr>
            <a:graphicFrameLocks noChangeAspect="1"/>
          </p:cNvGraphicFramePr>
          <p:nvPr/>
        </p:nvGraphicFramePr>
        <p:xfrm>
          <a:off x="1365037" y="3319931"/>
          <a:ext cx="1803400" cy="495300"/>
        </p:xfrm>
        <a:graphic>
          <a:graphicData uri="http://schemas.openxmlformats.org/presentationml/2006/ole">
            <p:oleObj spid="_x0000_s33795" name="Equation" r:id="rId4" imgW="1803400" imgH="495300" progId="Equation.DSMT4">
              <p:embed/>
            </p:oleObj>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0" name="TextBox 199"/>
          <p:cNvSpPr txBox="1"/>
          <p:nvPr/>
        </p:nvSpPr>
        <p:spPr>
          <a:xfrm>
            <a:off x="583305" y="669471"/>
            <a:ext cx="3873172" cy="923330"/>
          </a:xfrm>
          <a:prstGeom prst="rect">
            <a:avLst/>
          </a:prstGeom>
          <a:noFill/>
        </p:spPr>
        <p:txBody>
          <a:bodyPr wrap="square" rtlCol="0">
            <a:spAutoFit/>
          </a:bodyPr>
          <a:lstStyle/>
          <a:p>
            <a:r>
              <a:rPr lang="en-US" dirty="0" smtClean="0"/>
              <a:t>Some practice required now.</a:t>
            </a:r>
          </a:p>
          <a:p>
            <a:endParaRPr lang="en-US" dirty="0" smtClean="0"/>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0" name="TextBox 199"/>
          <p:cNvSpPr txBox="1"/>
          <p:nvPr/>
        </p:nvSpPr>
        <p:spPr>
          <a:xfrm>
            <a:off x="583305" y="669471"/>
            <a:ext cx="3873172" cy="1754327"/>
          </a:xfrm>
          <a:prstGeom prst="rect">
            <a:avLst/>
          </a:prstGeom>
          <a:noFill/>
        </p:spPr>
        <p:txBody>
          <a:bodyPr wrap="square" rtlCol="0">
            <a:spAutoFit/>
          </a:bodyPr>
          <a:lstStyle/>
          <a:p>
            <a:r>
              <a:rPr lang="en-US" dirty="0" smtClean="0"/>
              <a:t>Then back to Question 9 and 10 of the original 10 question set.</a:t>
            </a:r>
          </a:p>
          <a:p>
            <a:endParaRPr lang="en-US" dirty="0" smtClean="0"/>
          </a:p>
          <a:p>
            <a:r>
              <a:rPr lang="en-US" dirty="0" smtClean="0"/>
              <a:t>On the road to percentages.</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1064518" y="396270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500424"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936330"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2372236"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808142"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626446" y="611736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6062352"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49825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9341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3700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626446" y="5782128"/>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6062352"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49825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9341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3700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637093" y="543057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6072999"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50890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9448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3807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637093" y="5045007"/>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6072999"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50890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9448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3807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637093" y="468211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6072999"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50890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94481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73807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626446" y="433056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6062352"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49825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93416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73700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637093" y="395634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6072999"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50890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9448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73807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637093" y="3559463"/>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6072999"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50890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9448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73807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637093" y="3224231"/>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6072999"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50890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9448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73807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5" name="Oval 124"/>
          <p:cNvSpPr/>
          <p:nvPr/>
        </p:nvSpPr>
        <p:spPr>
          <a:xfrm flipV="1">
            <a:off x="5647740" y="2872682"/>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6" name="Oval 125"/>
          <p:cNvSpPr/>
          <p:nvPr/>
        </p:nvSpPr>
        <p:spPr>
          <a:xfrm flipV="1">
            <a:off x="6083646"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7" name="Oval 126"/>
          <p:cNvSpPr/>
          <p:nvPr/>
        </p:nvSpPr>
        <p:spPr>
          <a:xfrm flipV="1">
            <a:off x="6519552"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8" name="Oval 127"/>
          <p:cNvSpPr/>
          <p:nvPr/>
        </p:nvSpPr>
        <p:spPr>
          <a:xfrm flipV="1">
            <a:off x="6955458"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9" name="Oval 128"/>
          <p:cNvSpPr/>
          <p:nvPr/>
        </p:nvSpPr>
        <p:spPr>
          <a:xfrm flipV="1">
            <a:off x="7391364"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0" name="Oval 129"/>
          <p:cNvSpPr/>
          <p:nvPr/>
        </p:nvSpPr>
        <p:spPr>
          <a:xfrm flipV="1">
            <a:off x="5647740" y="248711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1" name="Oval 130"/>
          <p:cNvSpPr/>
          <p:nvPr/>
        </p:nvSpPr>
        <p:spPr>
          <a:xfrm flipV="1">
            <a:off x="6083646"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2" name="Oval 131"/>
          <p:cNvSpPr/>
          <p:nvPr/>
        </p:nvSpPr>
        <p:spPr>
          <a:xfrm flipV="1">
            <a:off x="6519552"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3" name="Oval 132"/>
          <p:cNvSpPr/>
          <p:nvPr/>
        </p:nvSpPr>
        <p:spPr>
          <a:xfrm flipV="1">
            <a:off x="6955458"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4" name="Oval 133"/>
          <p:cNvSpPr/>
          <p:nvPr/>
        </p:nvSpPr>
        <p:spPr>
          <a:xfrm flipV="1">
            <a:off x="7391364"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5" name="Oval 134"/>
          <p:cNvSpPr/>
          <p:nvPr/>
        </p:nvSpPr>
        <p:spPr>
          <a:xfrm flipV="1">
            <a:off x="5647740" y="2124222"/>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6" name="Oval 135"/>
          <p:cNvSpPr/>
          <p:nvPr/>
        </p:nvSpPr>
        <p:spPr>
          <a:xfrm flipV="1">
            <a:off x="6083646"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7" name="Oval 136"/>
          <p:cNvSpPr/>
          <p:nvPr/>
        </p:nvSpPr>
        <p:spPr>
          <a:xfrm flipV="1">
            <a:off x="6519552"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8" name="Oval 137"/>
          <p:cNvSpPr/>
          <p:nvPr/>
        </p:nvSpPr>
        <p:spPr>
          <a:xfrm flipV="1">
            <a:off x="6955458"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9" name="Oval 138"/>
          <p:cNvSpPr/>
          <p:nvPr/>
        </p:nvSpPr>
        <p:spPr>
          <a:xfrm flipV="1">
            <a:off x="7391364"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0" name="Oval 139"/>
          <p:cNvSpPr/>
          <p:nvPr/>
        </p:nvSpPr>
        <p:spPr>
          <a:xfrm flipV="1">
            <a:off x="5637093" y="1772672"/>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1" name="Oval 140"/>
          <p:cNvSpPr/>
          <p:nvPr/>
        </p:nvSpPr>
        <p:spPr>
          <a:xfrm flipV="1">
            <a:off x="6072999"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2" name="Oval 141"/>
          <p:cNvSpPr/>
          <p:nvPr/>
        </p:nvSpPr>
        <p:spPr>
          <a:xfrm flipV="1">
            <a:off x="6508905"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3" name="Oval 142"/>
          <p:cNvSpPr/>
          <p:nvPr/>
        </p:nvSpPr>
        <p:spPr>
          <a:xfrm flipV="1">
            <a:off x="6944811"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4" name="Oval 143"/>
          <p:cNvSpPr/>
          <p:nvPr/>
        </p:nvSpPr>
        <p:spPr>
          <a:xfrm flipV="1">
            <a:off x="7380717"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5" name="Oval 144"/>
          <p:cNvSpPr/>
          <p:nvPr/>
        </p:nvSpPr>
        <p:spPr>
          <a:xfrm flipV="1">
            <a:off x="5647740" y="1398443"/>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6" name="Oval 145"/>
          <p:cNvSpPr/>
          <p:nvPr/>
        </p:nvSpPr>
        <p:spPr>
          <a:xfrm flipV="1">
            <a:off x="6083646"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6519552"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6955458"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7391364"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5637093" y="1048278"/>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flipV="1">
            <a:off x="6072999"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flipV="1">
            <a:off x="6508905"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3" name="Oval 152"/>
          <p:cNvSpPr/>
          <p:nvPr/>
        </p:nvSpPr>
        <p:spPr>
          <a:xfrm flipV="1">
            <a:off x="6944811"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flipV="1">
            <a:off x="7380717"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594645" y="389942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51141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51078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1191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511280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511916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511916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511916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511280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5124141" y="3177052"/>
            <a:ext cx="317510" cy="307777"/>
          </a:xfrm>
          <a:prstGeom prst="rect">
            <a:avLst/>
          </a:prstGeom>
          <a:noFill/>
        </p:spPr>
        <p:txBody>
          <a:bodyPr wrap="square" rtlCol="0">
            <a:spAutoFit/>
          </a:bodyPr>
          <a:lstStyle/>
          <a:p>
            <a:r>
              <a:rPr lang="en-US" sz="1400" dirty="0"/>
              <a:t>9</a:t>
            </a:r>
          </a:p>
        </p:txBody>
      </p:sp>
      <p:sp>
        <p:nvSpPr>
          <p:cNvPr id="171" name="TextBox 170"/>
          <p:cNvSpPr txBox="1"/>
          <p:nvPr/>
        </p:nvSpPr>
        <p:spPr>
          <a:xfrm>
            <a:off x="5068821" y="2793056"/>
            <a:ext cx="468535" cy="307777"/>
          </a:xfrm>
          <a:prstGeom prst="rect">
            <a:avLst/>
          </a:prstGeom>
          <a:noFill/>
        </p:spPr>
        <p:txBody>
          <a:bodyPr wrap="square" rtlCol="0">
            <a:spAutoFit/>
          </a:bodyPr>
          <a:lstStyle/>
          <a:p>
            <a:r>
              <a:rPr lang="en-US" sz="1400" dirty="0" smtClean="0"/>
              <a:t>10</a:t>
            </a:r>
            <a:endParaRPr lang="en-US" sz="1400" dirty="0"/>
          </a:p>
        </p:txBody>
      </p:sp>
      <p:sp>
        <p:nvSpPr>
          <p:cNvPr id="172" name="TextBox 171"/>
          <p:cNvSpPr txBox="1"/>
          <p:nvPr/>
        </p:nvSpPr>
        <p:spPr>
          <a:xfrm>
            <a:off x="5068824" y="2428579"/>
            <a:ext cx="565607" cy="307777"/>
          </a:xfrm>
          <a:prstGeom prst="rect">
            <a:avLst/>
          </a:prstGeom>
          <a:noFill/>
        </p:spPr>
        <p:txBody>
          <a:bodyPr wrap="square" rtlCol="0">
            <a:spAutoFit/>
          </a:bodyPr>
          <a:lstStyle/>
          <a:p>
            <a:r>
              <a:rPr lang="en-US" sz="1400" dirty="0" smtClean="0"/>
              <a:t>11</a:t>
            </a:r>
            <a:endParaRPr lang="en-US" sz="1400" dirty="0"/>
          </a:p>
        </p:txBody>
      </p:sp>
      <p:sp>
        <p:nvSpPr>
          <p:cNvPr id="173" name="TextBox 172"/>
          <p:cNvSpPr txBox="1"/>
          <p:nvPr/>
        </p:nvSpPr>
        <p:spPr>
          <a:xfrm>
            <a:off x="5068824" y="2075442"/>
            <a:ext cx="565607" cy="307777"/>
          </a:xfrm>
          <a:prstGeom prst="rect">
            <a:avLst/>
          </a:prstGeom>
          <a:noFill/>
        </p:spPr>
        <p:txBody>
          <a:bodyPr wrap="square" rtlCol="0">
            <a:spAutoFit/>
          </a:bodyPr>
          <a:lstStyle/>
          <a:p>
            <a:r>
              <a:rPr lang="en-US" sz="1400" dirty="0" smtClean="0"/>
              <a:t>12</a:t>
            </a:r>
            <a:endParaRPr lang="en-US" sz="1400" dirty="0"/>
          </a:p>
        </p:txBody>
      </p:sp>
      <p:sp>
        <p:nvSpPr>
          <p:cNvPr id="174" name="TextBox 173"/>
          <p:cNvSpPr txBox="1"/>
          <p:nvPr/>
        </p:nvSpPr>
        <p:spPr>
          <a:xfrm>
            <a:off x="5073809" y="1699625"/>
            <a:ext cx="565607" cy="307777"/>
          </a:xfrm>
          <a:prstGeom prst="rect">
            <a:avLst/>
          </a:prstGeom>
          <a:noFill/>
        </p:spPr>
        <p:txBody>
          <a:bodyPr wrap="square" rtlCol="0">
            <a:spAutoFit/>
          </a:bodyPr>
          <a:lstStyle/>
          <a:p>
            <a:r>
              <a:rPr lang="en-US" sz="1400" dirty="0" smtClean="0"/>
              <a:t>13</a:t>
            </a:r>
            <a:endParaRPr lang="en-US" sz="1400" dirty="0"/>
          </a:p>
        </p:txBody>
      </p:sp>
      <p:sp>
        <p:nvSpPr>
          <p:cNvPr id="175" name="TextBox 174"/>
          <p:cNvSpPr txBox="1"/>
          <p:nvPr/>
        </p:nvSpPr>
        <p:spPr>
          <a:xfrm>
            <a:off x="5062469" y="1323808"/>
            <a:ext cx="565607" cy="307777"/>
          </a:xfrm>
          <a:prstGeom prst="rect">
            <a:avLst/>
          </a:prstGeom>
          <a:noFill/>
        </p:spPr>
        <p:txBody>
          <a:bodyPr wrap="square" rtlCol="0">
            <a:spAutoFit/>
          </a:bodyPr>
          <a:lstStyle/>
          <a:p>
            <a:r>
              <a:rPr lang="en-US" sz="1400" dirty="0" smtClean="0"/>
              <a:t>14</a:t>
            </a:r>
            <a:endParaRPr lang="en-US" sz="1400" dirty="0"/>
          </a:p>
        </p:txBody>
      </p:sp>
      <p:sp>
        <p:nvSpPr>
          <p:cNvPr id="176" name="TextBox 175"/>
          <p:cNvSpPr txBox="1"/>
          <p:nvPr/>
        </p:nvSpPr>
        <p:spPr>
          <a:xfrm>
            <a:off x="5063160" y="982011"/>
            <a:ext cx="565607" cy="307777"/>
          </a:xfrm>
          <a:prstGeom prst="rect">
            <a:avLst/>
          </a:prstGeom>
          <a:noFill/>
        </p:spPr>
        <p:txBody>
          <a:bodyPr wrap="square" rtlCol="0">
            <a:spAutoFit/>
          </a:bodyPr>
          <a:lstStyle/>
          <a:p>
            <a:r>
              <a:rPr lang="en-US" sz="1400" dirty="0" smtClean="0"/>
              <a:t>15</a:t>
            </a:r>
            <a:endParaRPr lang="en-US" sz="1400" dirty="0"/>
          </a:p>
        </p:txBody>
      </p:sp>
      <p:sp>
        <p:nvSpPr>
          <p:cNvPr id="177" name="TextBox 176"/>
          <p:cNvSpPr txBox="1"/>
          <p:nvPr/>
        </p:nvSpPr>
        <p:spPr>
          <a:xfrm>
            <a:off x="3243141" y="6049217"/>
            <a:ext cx="544298" cy="307777"/>
          </a:xfrm>
          <a:prstGeom prst="rect">
            <a:avLst/>
          </a:prstGeom>
          <a:noFill/>
        </p:spPr>
        <p:txBody>
          <a:bodyPr wrap="square" rtlCol="0">
            <a:spAutoFit/>
          </a:bodyPr>
          <a:lstStyle/>
          <a:p>
            <a:r>
              <a:rPr lang="en-US" sz="1400" dirty="0"/>
              <a:t>5</a:t>
            </a:r>
          </a:p>
        </p:txBody>
      </p:sp>
      <p:sp>
        <p:nvSpPr>
          <p:cNvPr id="178" name="TextBox 177"/>
          <p:cNvSpPr txBox="1"/>
          <p:nvPr/>
        </p:nvSpPr>
        <p:spPr>
          <a:xfrm>
            <a:off x="3236781" y="5691317"/>
            <a:ext cx="544298" cy="307777"/>
          </a:xfrm>
          <a:prstGeom prst="rect">
            <a:avLst/>
          </a:prstGeom>
          <a:noFill/>
        </p:spPr>
        <p:txBody>
          <a:bodyPr wrap="square" rtlCol="0">
            <a:spAutoFit/>
          </a:bodyPr>
          <a:lstStyle/>
          <a:p>
            <a:r>
              <a:rPr lang="en-US" sz="1400" dirty="0" smtClean="0"/>
              <a:t>10</a:t>
            </a:r>
            <a:endParaRPr lang="en-US" sz="1400" dirty="0"/>
          </a:p>
        </p:txBody>
      </p:sp>
      <p:sp>
        <p:nvSpPr>
          <p:cNvPr id="179" name="TextBox 178"/>
          <p:cNvSpPr txBox="1"/>
          <p:nvPr/>
        </p:nvSpPr>
        <p:spPr>
          <a:xfrm>
            <a:off x="3248121" y="5372200"/>
            <a:ext cx="544298" cy="307777"/>
          </a:xfrm>
          <a:prstGeom prst="rect">
            <a:avLst/>
          </a:prstGeom>
          <a:noFill/>
        </p:spPr>
        <p:txBody>
          <a:bodyPr wrap="square" rtlCol="0">
            <a:spAutoFit/>
          </a:bodyPr>
          <a:lstStyle/>
          <a:p>
            <a:r>
              <a:rPr lang="en-US" sz="1400" dirty="0" smtClean="0"/>
              <a:t>15</a:t>
            </a:r>
            <a:endParaRPr lang="en-US" sz="1400" dirty="0"/>
          </a:p>
        </p:txBody>
      </p:sp>
      <p:sp>
        <p:nvSpPr>
          <p:cNvPr id="180" name="TextBox 179"/>
          <p:cNvSpPr txBox="1"/>
          <p:nvPr/>
        </p:nvSpPr>
        <p:spPr>
          <a:xfrm>
            <a:off x="3241766" y="4988204"/>
            <a:ext cx="544298" cy="307777"/>
          </a:xfrm>
          <a:prstGeom prst="rect">
            <a:avLst/>
          </a:prstGeom>
          <a:noFill/>
        </p:spPr>
        <p:txBody>
          <a:bodyPr wrap="square" rtlCol="0">
            <a:spAutoFit/>
          </a:bodyPr>
          <a:lstStyle/>
          <a:p>
            <a:r>
              <a:rPr lang="en-US" sz="1400" dirty="0" smtClean="0"/>
              <a:t>20</a:t>
            </a:r>
            <a:endParaRPr lang="en-US" sz="1400" dirty="0"/>
          </a:p>
        </p:txBody>
      </p:sp>
      <p:sp>
        <p:nvSpPr>
          <p:cNvPr id="181" name="TextBox 180"/>
          <p:cNvSpPr txBox="1"/>
          <p:nvPr/>
        </p:nvSpPr>
        <p:spPr>
          <a:xfrm>
            <a:off x="3248121" y="4623727"/>
            <a:ext cx="544298" cy="307777"/>
          </a:xfrm>
          <a:prstGeom prst="rect">
            <a:avLst/>
          </a:prstGeom>
          <a:noFill/>
        </p:spPr>
        <p:txBody>
          <a:bodyPr wrap="square" rtlCol="0">
            <a:spAutoFit/>
          </a:bodyPr>
          <a:lstStyle/>
          <a:p>
            <a:r>
              <a:rPr lang="en-US" sz="1400" dirty="0" smtClean="0"/>
              <a:t>25</a:t>
            </a:r>
            <a:endParaRPr lang="en-US" sz="1400" dirty="0"/>
          </a:p>
        </p:txBody>
      </p:sp>
      <p:sp>
        <p:nvSpPr>
          <p:cNvPr id="182" name="TextBox 181"/>
          <p:cNvSpPr txBox="1"/>
          <p:nvPr/>
        </p:nvSpPr>
        <p:spPr>
          <a:xfrm>
            <a:off x="3248121" y="4270590"/>
            <a:ext cx="544298" cy="307777"/>
          </a:xfrm>
          <a:prstGeom prst="rect">
            <a:avLst/>
          </a:prstGeom>
          <a:noFill/>
        </p:spPr>
        <p:txBody>
          <a:bodyPr wrap="square" rtlCol="0">
            <a:spAutoFit/>
          </a:bodyPr>
          <a:lstStyle/>
          <a:p>
            <a:r>
              <a:rPr lang="en-US" sz="1400" dirty="0" smtClean="0"/>
              <a:t>30</a:t>
            </a:r>
            <a:endParaRPr lang="en-US" sz="1400" dirty="0"/>
          </a:p>
        </p:txBody>
      </p:sp>
      <p:sp>
        <p:nvSpPr>
          <p:cNvPr id="183" name="TextBox 182"/>
          <p:cNvSpPr txBox="1"/>
          <p:nvPr/>
        </p:nvSpPr>
        <p:spPr>
          <a:xfrm>
            <a:off x="3248121" y="3899326"/>
            <a:ext cx="544298" cy="307777"/>
          </a:xfrm>
          <a:prstGeom prst="rect">
            <a:avLst/>
          </a:prstGeom>
          <a:noFill/>
        </p:spPr>
        <p:txBody>
          <a:bodyPr wrap="square" rtlCol="0">
            <a:spAutoFit/>
          </a:bodyPr>
          <a:lstStyle/>
          <a:p>
            <a:r>
              <a:rPr lang="en-US" sz="1400" dirty="0" smtClean="0"/>
              <a:t>35</a:t>
            </a:r>
            <a:endParaRPr lang="en-US" sz="1400" dirty="0"/>
          </a:p>
        </p:txBody>
      </p:sp>
      <p:sp>
        <p:nvSpPr>
          <p:cNvPr id="185" name="TextBox 184"/>
          <p:cNvSpPr txBox="1"/>
          <p:nvPr/>
        </p:nvSpPr>
        <p:spPr>
          <a:xfrm>
            <a:off x="7848404" y="6041471"/>
            <a:ext cx="503935" cy="307777"/>
          </a:xfrm>
          <a:prstGeom prst="rect">
            <a:avLst/>
          </a:prstGeom>
          <a:noFill/>
        </p:spPr>
        <p:txBody>
          <a:bodyPr wrap="square" rtlCol="0">
            <a:spAutoFit/>
          </a:bodyPr>
          <a:lstStyle/>
          <a:p>
            <a:r>
              <a:rPr lang="en-US" sz="1400" dirty="0"/>
              <a:t>5</a:t>
            </a:r>
          </a:p>
        </p:txBody>
      </p:sp>
      <p:sp>
        <p:nvSpPr>
          <p:cNvPr id="186" name="TextBox 185"/>
          <p:cNvSpPr txBox="1"/>
          <p:nvPr/>
        </p:nvSpPr>
        <p:spPr>
          <a:xfrm>
            <a:off x="7842044" y="5683571"/>
            <a:ext cx="503935" cy="307777"/>
          </a:xfrm>
          <a:prstGeom prst="rect">
            <a:avLst/>
          </a:prstGeom>
          <a:noFill/>
        </p:spPr>
        <p:txBody>
          <a:bodyPr wrap="square" rtlCol="0">
            <a:spAutoFit/>
          </a:bodyPr>
          <a:lstStyle/>
          <a:p>
            <a:r>
              <a:rPr lang="en-US" sz="1400" dirty="0" smtClean="0"/>
              <a:t>10</a:t>
            </a:r>
            <a:endParaRPr lang="en-US" sz="1400" dirty="0"/>
          </a:p>
        </p:txBody>
      </p:sp>
      <p:sp>
        <p:nvSpPr>
          <p:cNvPr id="187" name="TextBox 186"/>
          <p:cNvSpPr txBox="1"/>
          <p:nvPr/>
        </p:nvSpPr>
        <p:spPr>
          <a:xfrm>
            <a:off x="7853384" y="5364454"/>
            <a:ext cx="503935" cy="307777"/>
          </a:xfrm>
          <a:prstGeom prst="rect">
            <a:avLst/>
          </a:prstGeom>
          <a:noFill/>
        </p:spPr>
        <p:txBody>
          <a:bodyPr wrap="square" rtlCol="0">
            <a:spAutoFit/>
          </a:bodyPr>
          <a:lstStyle/>
          <a:p>
            <a:r>
              <a:rPr lang="en-US" sz="1400" dirty="0" smtClean="0"/>
              <a:t>15</a:t>
            </a:r>
            <a:endParaRPr lang="en-US" sz="1400" dirty="0"/>
          </a:p>
        </p:txBody>
      </p:sp>
      <p:sp>
        <p:nvSpPr>
          <p:cNvPr id="188" name="TextBox 187"/>
          <p:cNvSpPr txBox="1"/>
          <p:nvPr/>
        </p:nvSpPr>
        <p:spPr>
          <a:xfrm>
            <a:off x="7847029" y="4980458"/>
            <a:ext cx="503935" cy="307777"/>
          </a:xfrm>
          <a:prstGeom prst="rect">
            <a:avLst/>
          </a:prstGeom>
          <a:noFill/>
        </p:spPr>
        <p:txBody>
          <a:bodyPr wrap="square" rtlCol="0">
            <a:spAutoFit/>
          </a:bodyPr>
          <a:lstStyle/>
          <a:p>
            <a:r>
              <a:rPr lang="en-US" sz="1400" dirty="0" smtClean="0"/>
              <a:t>20</a:t>
            </a:r>
            <a:endParaRPr lang="en-US" sz="1400" dirty="0"/>
          </a:p>
        </p:txBody>
      </p:sp>
      <p:sp>
        <p:nvSpPr>
          <p:cNvPr id="189" name="TextBox 188"/>
          <p:cNvSpPr txBox="1"/>
          <p:nvPr/>
        </p:nvSpPr>
        <p:spPr>
          <a:xfrm>
            <a:off x="7853384" y="4615981"/>
            <a:ext cx="503935" cy="307777"/>
          </a:xfrm>
          <a:prstGeom prst="rect">
            <a:avLst/>
          </a:prstGeom>
          <a:noFill/>
        </p:spPr>
        <p:txBody>
          <a:bodyPr wrap="square" rtlCol="0">
            <a:spAutoFit/>
          </a:bodyPr>
          <a:lstStyle/>
          <a:p>
            <a:r>
              <a:rPr lang="en-US" sz="1400" dirty="0" smtClean="0"/>
              <a:t>25</a:t>
            </a:r>
            <a:endParaRPr lang="en-US" sz="1400" dirty="0"/>
          </a:p>
        </p:txBody>
      </p:sp>
      <p:sp>
        <p:nvSpPr>
          <p:cNvPr id="190" name="TextBox 189"/>
          <p:cNvSpPr txBox="1"/>
          <p:nvPr/>
        </p:nvSpPr>
        <p:spPr>
          <a:xfrm>
            <a:off x="7853384" y="4262844"/>
            <a:ext cx="503935" cy="307777"/>
          </a:xfrm>
          <a:prstGeom prst="rect">
            <a:avLst/>
          </a:prstGeom>
          <a:noFill/>
        </p:spPr>
        <p:txBody>
          <a:bodyPr wrap="square" rtlCol="0">
            <a:spAutoFit/>
          </a:bodyPr>
          <a:lstStyle/>
          <a:p>
            <a:r>
              <a:rPr lang="en-US" sz="1400" dirty="0" smtClean="0"/>
              <a:t>30</a:t>
            </a:r>
            <a:endParaRPr lang="en-US" sz="1400" dirty="0"/>
          </a:p>
        </p:txBody>
      </p:sp>
      <p:sp>
        <p:nvSpPr>
          <p:cNvPr id="191" name="TextBox 190"/>
          <p:cNvSpPr txBox="1"/>
          <p:nvPr/>
        </p:nvSpPr>
        <p:spPr>
          <a:xfrm>
            <a:off x="7853384" y="3847709"/>
            <a:ext cx="503935" cy="307777"/>
          </a:xfrm>
          <a:prstGeom prst="rect">
            <a:avLst/>
          </a:prstGeom>
          <a:noFill/>
        </p:spPr>
        <p:txBody>
          <a:bodyPr wrap="square" rtlCol="0">
            <a:spAutoFit/>
          </a:bodyPr>
          <a:lstStyle/>
          <a:p>
            <a:r>
              <a:rPr lang="en-US" sz="1400" dirty="0" smtClean="0"/>
              <a:t>35</a:t>
            </a:r>
            <a:endParaRPr lang="en-US" sz="1400" dirty="0"/>
          </a:p>
        </p:txBody>
      </p:sp>
      <p:sp>
        <p:nvSpPr>
          <p:cNvPr id="192" name="TextBox 191"/>
          <p:cNvSpPr txBox="1"/>
          <p:nvPr/>
        </p:nvSpPr>
        <p:spPr>
          <a:xfrm>
            <a:off x="7847024" y="3489809"/>
            <a:ext cx="503935" cy="307777"/>
          </a:xfrm>
          <a:prstGeom prst="rect">
            <a:avLst/>
          </a:prstGeom>
          <a:noFill/>
        </p:spPr>
        <p:txBody>
          <a:bodyPr wrap="square" rtlCol="0">
            <a:spAutoFit/>
          </a:bodyPr>
          <a:lstStyle/>
          <a:p>
            <a:r>
              <a:rPr lang="en-US" sz="1400" dirty="0" smtClean="0"/>
              <a:t>40</a:t>
            </a:r>
            <a:endParaRPr lang="en-US" sz="1400" dirty="0"/>
          </a:p>
        </p:txBody>
      </p:sp>
      <p:sp>
        <p:nvSpPr>
          <p:cNvPr id="193" name="TextBox 192"/>
          <p:cNvSpPr txBox="1"/>
          <p:nvPr/>
        </p:nvSpPr>
        <p:spPr>
          <a:xfrm>
            <a:off x="7858364" y="3170692"/>
            <a:ext cx="503935" cy="307777"/>
          </a:xfrm>
          <a:prstGeom prst="rect">
            <a:avLst/>
          </a:prstGeom>
          <a:noFill/>
        </p:spPr>
        <p:txBody>
          <a:bodyPr wrap="square" rtlCol="0">
            <a:spAutoFit/>
          </a:bodyPr>
          <a:lstStyle/>
          <a:p>
            <a:r>
              <a:rPr lang="en-US" sz="1400" dirty="0" smtClean="0"/>
              <a:t>45</a:t>
            </a:r>
            <a:endParaRPr lang="en-US" sz="1400" dirty="0"/>
          </a:p>
        </p:txBody>
      </p:sp>
      <p:sp>
        <p:nvSpPr>
          <p:cNvPr id="194" name="TextBox 193"/>
          <p:cNvSpPr txBox="1"/>
          <p:nvPr/>
        </p:nvSpPr>
        <p:spPr>
          <a:xfrm>
            <a:off x="7848405" y="2786696"/>
            <a:ext cx="468535" cy="307777"/>
          </a:xfrm>
          <a:prstGeom prst="rect">
            <a:avLst/>
          </a:prstGeom>
          <a:noFill/>
        </p:spPr>
        <p:txBody>
          <a:bodyPr wrap="square" rtlCol="0">
            <a:spAutoFit/>
          </a:bodyPr>
          <a:lstStyle/>
          <a:p>
            <a:r>
              <a:rPr lang="en-US" sz="1400" dirty="0" smtClean="0"/>
              <a:t>50</a:t>
            </a:r>
            <a:endParaRPr lang="en-US" sz="1400" dirty="0"/>
          </a:p>
        </p:txBody>
      </p:sp>
      <p:sp>
        <p:nvSpPr>
          <p:cNvPr id="195" name="TextBox 194"/>
          <p:cNvSpPr txBox="1"/>
          <p:nvPr/>
        </p:nvSpPr>
        <p:spPr>
          <a:xfrm>
            <a:off x="7848408" y="2422219"/>
            <a:ext cx="565607" cy="307777"/>
          </a:xfrm>
          <a:prstGeom prst="rect">
            <a:avLst/>
          </a:prstGeom>
          <a:noFill/>
        </p:spPr>
        <p:txBody>
          <a:bodyPr wrap="square" rtlCol="0">
            <a:spAutoFit/>
          </a:bodyPr>
          <a:lstStyle/>
          <a:p>
            <a:r>
              <a:rPr lang="en-US" sz="1400" dirty="0" smtClean="0"/>
              <a:t>55</a:t>
            </a:r>
            <a:endParaRPr lang="en-US" sz="1400" dirty="0"/>
          </a:p>
        </p:txBody>
      </p:sp>
      <p:sp>
        <p:nvSpPr>
          <p:cNvPr id="196" name="TextBox 195"/>
          <p:cNvSpPr txBox="1"/>
          <p:nvPr/>
        </p:nvSpPr>
        <p:spPr>
          <a:xfrm>
            <a:off x="7837068" y="2069082"/>
            <a:ext cx="565607" cy="307777"/>
          </a:xfrm>
          <a:prstGeom prst="rect">
            <a:avLst/>
          </a:prstGeom>
          <a:noFill/>
        </p:spPr>
        <p:txBody>
          <a:bodyPr wrap="square" rtlCol="0">
            <a:spAutoFit/>
          </a:bodyPr>
          <a:lstStyle/>
          <a:p>
            <a:r>
              <a:rPr lang="en-US" sz="1400" dirty="0" smtClean="0"/>
              <a:t>60</a:t>
            </a:r>
            <a:endParaRPr lang="en-US" sz="1400" dirty="0"/>
          </a:p>
        </p:txBody>
      </p:sp>
      <p:sp>
        <p:nvSpPr>
          <p:cNvPr id="197" name="TextBox 196"/>
          <p:cNvSpPr txBox="1"/>
          <p:nvPr/>
        </p:nvSpPr>
        <p:spPr>
          <a:xfrm>
            <a:off x="7842053" y="1693265"/>
            <a:ext cx="565607" cy="307777"/>
          </a:xfrm>
          <a:prstGeom prst="rect">
            <a:avLst/>
          </a:prstGeom>
          <a:noFill/>
        </p:spPr>
        <p:txBody>
          <a:bodyPr wrap="square" rtlCol="0">
            <a:spAutoFit/>
          </a:bodyPr>
          <a:lstStyle/>
          <a:p>
            <a:r>
              <a:rPr lang="en-US" sz="1400" dirty="0" smtClean="0"/>
              <a:t>65</a:t>
            </a:r>
            <a:endParaRPr lang="en-US" sz="1400" dirty="0"/>
          </a:p>
        </p:txBody>
      </p:sp>
      <p:sp>
        <p:nvSpPr>
          <p:cNvPr id="198" name="TextBox 197"/>
          <p:cNvSpPr txBox="1"/>
          <p:nvPr/>
        </p:nvSpPr>
        <p:spPr>
          <a:xfrm>
            <a:off x="7842053" y="1317448"/>
            <a:ext cx="565607" cy="307777"/>
          </a:xfrm>
          <a:prstGeom prst="rect">
            <a:avLst/>
          </a:prstGeom>
          <a:noFill/>
        </p:spPr>
        <p:txBody>
          <a:bodyPr wrap="square" rtlCol="0">
            <a:spAutoFit/>
          </a:bodyPr>
          <a:lstStyle/>
          <a:p>
            <a:r>
              <a:rPr lang="en-US" sz="1400" dirty="0" smtClean="0"/>
              <a:t>70</a:t>
            </a:r>
            <a:endParaRPr lang="en-US" sz="1400" dirty="0"/>
          </a:p>
        </p:txBody>
      </p:sp>
      <p:sp>
        <p:nvSpPr>
          <p:cNvPr id="199" name="TextBox 198"/>
          <p:cNvSpPr txBox="1"/>
          <p:nvPr/>
        </p:nvSpPr>
        <p:spPr>
          <a:xfrm>
            <a:off x="7842744" y="975651"/>
            <a:ext cx="565607" cy="307777"/>
          </a:xfrm>
          <a:prstGeom prst="rect">
            <a:avLst/>
          </a:prstGeom>
          <a:noFill/>
        </p:spPr>
        <p:txBody>
          <a:bodyPr wrap="square" rtlCol="0">
            <a:spAutoFit/>
          </a:bodyPr>
          <a:lstStyle/>
          <a:p>
            <a:r>
              <a:rPr lang="en-US" sz="1400" dirty="0" smtClean="0"/>
              <a:t>75</a:t>
            </a:r>
            <a:endParaRPr lang="en-US" sz="1400" dirty="0"/>
          </a:p>
        </p:txBody>
      </p:sp>
      <p:sp>
        <p:nvSpPr>
          <p:cNvPr id="200" name="TextBox 199"/>
          <p:cNvSpPr txBox="1"/>
          <p:nvPr/>
        </p:nvSpPr>
        <p:spPr>
          <a:xfrm>
            <a:off x="583305" y="635451"/>
            <a:ext cx="3873172" cy="2862323"/>
          </a:xfrm>
          <a:prstGeom prst="rect">
            <a:avLst/>
          </a:prstGeom>
          <a:noFill/>
        </p:spPr>
        <p:txBody>
          <a:bodyPr wrap="square" rtlCol="0">
            <a:spAutoFit/>
          </a:bodyPr>
          <a:lstStyle/>
          <a:p>
            <a:r>
              <a:rPr lang="en-US" dirty="0" smtClean="0"/>
              <a:t>Linda has 35 and </a:t>
            </a:r>
            <a:r>
              <a:rPr lang="en-US" dirty="0" err="1" smtClean="0"/>
              <a:t>Alishka</a:t>
            </a:r>
            <a:r>
              <a:rPr lang="en-US" dirty="0" smtClean="0"/>
              <a:t> has 75.</a:t>
            </a:r>
          </a:p>
          <a:p>
            <a:endParaRPr lang="en-US" dirty="0" smtClean="0"/>
          </a:p>
          <a:p>
            <a:r>
              <a:rPr lang="en-US" dirty="0" smtClean="0"/>
              <a:t>How many should each give away to be considered </a:t>
            </a:r>
            <a:r>
              <a:rPr lang="en-US" b="1" dirty="0" smtClean="0"/>
              <a:t>equally generous</a:t>
            </a:r>
            <a:r>
              <a:rPr lang="en-US" dirty="0" smtClean="0"/>
              <a:t> in the ‘for every’ sense?</a:t>
            </a:r>
          </a:p>
          <a:p>
            <a:endParaRPr lang="en-US" dirty="0" smtClean="0"/>
          </a:p>
          <a:p>
            <a:r>
              <a:rPr lang="en-US" dirty="0" smtClean="0">
                <a:solidFill>
                  <a:srgbClr val="3366FF"/>
                </a:solidFill>
              </a:rPr>
              <a:t>How about</a:t>
            </a:r>
          </a:p>
          <a:p>
            <a:r>
              <a:rPr lang="en-US" dirty="0" smtClean="0">
                <a:solidFill>
                  <a:srgbClr val="3366FF"/>
                </a:solidFill>
              </a:rPr>
              <a:t>Linda gives 7 and </a:t>
            </a:r>
            <a:r>
              <a:rPr lang="en-US" dirty="0" err="1" smtClean="0">
                <a:solidFill>
                  <a:srgbClr val="3366FF"/>
                </a:solidFill>
              </a:rPr>
              <a:t>Alishka</a:t>
            </a:r>
            <a:r>
              <a:rPr lang="en-US" dirty="0" smtClean="0">
                <a:solidFill>
                  <a:srgbClr val="3366FF"/>
                </a:solidFill>
              </a:rPr>
              <a:t> 15?</a:t>
            </a:r>
          </a:p>
          <a:p>
            <a:r>
              <a:rPr lang="en-US" dirty="0" smtClean="0">
                <a:solidFill>
                  <a:srgbClr val="3366FF"/>
                </a:solidFill>
              </a:rPr>
              <a:t>Why does this work?</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0" name="TextBox 199"/>
          <p:cNvSpPr txBox="1"/>
          <p:nvPr/>
        </p:nvSpPr>
        <p:spPr>
          <a:xfrm>
            <a:off x="583305" y="658131"/>
            <a:ext cx="3873172" cy="2862323"/>
          </a:xfrm>
          <a:prstGeom prst="rect">
            <a:avLst/>
          </a:prstGeom>
          <a:noFill/>
        </p:spPr>
        <p:txBody>
          <a:bodyPr wrap="square" rtlCol="0">
            <a:spAutoFit/>
          </a:bodyPr>
          <a:lstStyle/>
          <a:p>
            <a:r>
              <a:rPr lang="en-US" dirty="0" smtClean="0"/>
              <a:t>Linda has 35 and </a:t>
            </a:r>
            <a:r>
              <a:rPr lang="en-US" dirty="0" err="1" smtClean="0"/>
              <a:t>Alishka</a:t>
            </a:r>
            <a:r>
              <a:rPr lang="en-US" dirty="0" smtClean="0"/>
              <a:t> has 75.</a:t>
            </a:r>
          </a:p>
          <a:p>
            <a:endParaRPr lang="en-US" dirty="0" smtClean="0"/>
          </a:p>
          <a:p>
            <a:r>
              <a:rPr lang="en-US" dirty="0" smtClean="0"/>
              <a:t>How many should each give away to be considered </a:t>
            </a:r>
            <a:r>
              <a:rPr lang="en-US" b="1" dirty="0" smtClean="0"/>
              <a:t>equally generous</a:t>
            </a:r>
            <a:r>
              <a:rPr lang="en-US" dirty="0" smtClean="0"/>
              <a:t> in the ‘for every’ sense?</a:t>
            </a:r>
          </a:p>
          <a:p>
            <a:endParaRPr lang="en-US" dirty="0" smtClean="0"/>
          </a:p>
          <a:p>
            <a:r>
              <a:rPr lang="en-US" dirty="0" smtClean="0">
                <a:solidFill>
                  <a:srgbClr val="3366FF"/>
                </a:solidFill>
              </a:rPr>
              <a:t>How about</a:t>
            </a:r>
          </a:p>
          <a:p>
            <a:r>
              <a:rPr lang="en-US" dirty="0" smtClean="0">
                <a:solidFill>
                  <a:srgbClr val="3366FF"/>
                </a:solidFill>
              </a:rPr>
              <a:t>Linda gives 14 and </a:t>
            </a:r>
            <a:r>
              <a:rPr lang="en-US" dirty="0" err="1" smtClean="0">
                <a:solidFill>
                  <a:srgbClr val="3366FF"/>
                </a:solidFill>
              </a:rPr>
              <a:t>Alishka</a:t>
            </a:r>
            <a:r>
              <a:rPr lang="en-US" dirty="0" smtClean="0">
                <a:solidFill>
                  <a:srgbClr val="3366FF"/>
                </a:solidFill>
              </a:rPr>
              <a:t> 30? Why does this work?</a:t>
            </a:r>
          </a:p>
          <a:p>
            <a:endParaRPr lang="en-US" dirty="0"/>
          </a:p>
        </p:txBody>
      </p:sp>
      <p:sp>
        <p:nvSpPr>
          <p:cNvPr id="201" name="Oval 200"/>
          <p:cNvSpPr/>
          <p:nvPr/>
        </p:nvSpPr>
        <p:spPr>
          <a:xfrm flipV="1">
            <a:off x="1053871"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1489777"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192568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p:cNvSpPr/>
          <p:nvPr/>
        </p:nvSpPr>
        <p:spPr>
          <a:xfrm flipV="1">
            <a:off x="1065211"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1501117"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193702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1064518"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1500424"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3" name="Oval 212"/>
          <p:cNvSpPr/>
          <p:nvPr/>
        </p:nvSpPr>
        <p:spPr>
          <a:xfrm flipV="1">
            <a:off x="193633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1064518"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1500424"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193633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1064518"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1500424"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193633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1053871"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1489777"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192568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flipV="1">
            <a:off x="1064518"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2" name="Oval 231"/>
          <p:cNvSpPr/>
          <p:nvPr/>
        </p:nvSpPr>
        <p:spPr>
          <a:xfrm flipV="1">
            <a:off x="1500424"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3" name="Oval 232"/>
          <p:cNvSpPr/>
          <p:nvPr/>
        </p:nvSpPr>
        <p:spPr>
          <a:xfrm flipV="1">
            <a:off x="1936330"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4" name="Oval 233"/>
          <p:cNvSpPr/>
          <p:nvPr/>
        </p:nvSpPr>
        <p:spPr>
          <a:xfrm flipV="1">
            <a:off x="2372236"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5" name="Oval 234"/>
          <p:cNvSpPr/>
          <p:nvPr/>
        </p:nvSpPr>
        <p:spPr>
          <a:xfrm flipV="1">
            <a:off x="2808142"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6" name="Oval 235"/>
          <p:cNvSpPr/>
          <p:nvPr/>
        </p:nvSpPr>
        <p:spPr>
          <a:xfrm flipV="1">
            <a:off x="5626446"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7" name="Oval 236"/>
          <p:cNvSpPr/>
          <p:nvPr/>
        </p:nvSpPr>
        <p:spPr>
          <a:xfrm flipV="1">
            <a:off x="6062352"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8" name="Oval 237"/>
          <p:cNvSpPr/>
          <p:nvPr/>
        </p:nvSpPr>
        <p:spPr>
          <a:xfrm flipV="1">
            <a:off x="649825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9" name="Oval 238"/>
          <p:cNvSpPr/>
          <p:nvPr/>
        </p:nvSpPr>
        <p:spPr>
          <a:xfrm flipV="1">
            <a:off x="69341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0" name="Oval 239"/>
          <p:cNvSpPr/>
          <p:nvPr/>
        </p:nvSpPr>
        <p:spPr>
          <a:xfrm flipV="1">
            <a:off x="73700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1" name="Oval 240"/>
          <p:cNvSpPr/>
          <p:nvPr/>
        </p:nvSpPr>
        <p:spPr>
          <a:xfrm flipV="1">
            <a:off x="5626446"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2" name="Oval 241"/>
          <p:cNvSpPr/>
          <p:nvPr/>
        </p:nvSpPr>
        <p:spPr>
          <a:xfrm flipV="1">
            <a:off x="6062352"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3" name="Oval 242"/>
          <p:cNvSpPr/>
          <p:nvPr/>
        </p:nvSpPr>
        <p:spPr>
          <a:xfrm flipV="1">
            <a:off x="649825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4" name="Oval 243"/>
          <p:cNvSpPr/>
          <p:nvPr/>
        </p:nvSpPr>
        <p:spPr>
          <a:xfrm flipV="1">
            <a:off x="69341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5" name="Oval 244"/>
          <p:cNvSpPr/>
          <p:nvPr/>
        </p:nvSpPr>
        <p:spPr>
          <a:xfrm flipV="1">
            <a:off x="73700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6" name="Oval 245"/>
          <p:cNvSpPr/>
          <p:nvPr/>
        </p:nvSpPr>
        <p:spPr>
          <a:xfrm flipV="1">
            <a:off x="5637093"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7" name="Oval 246"/>
          <p:cNvSpPr/>
          <p:nvPr/>
        </p:nvSpPr>
        <p:spPr>
          <a:xfrm flipV="1">
            <a:off x="6072999"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Oval 247"/>
          <p:cNvSpPr/>
          <p:nvPr/>
        </p:nvSpPr>
        <p:spPr>
          <a:xfrm flipV="1">
            <a:off x="650890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9" name="Oval 248"/>
          <p:cNvSpPr/>
          <p:nvPr/>
        </p:nvSpPr>
        <p:spPr>
          <a:xfrm flipV="1">
            <a:off x="69448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0" name="Oval 249"/>
          <p:cNvSpPr/>
          <p:nvPr/>
        </p:nvSpPr>
        <p:spPr>
          <a:xfrm flipV="1">
            <a:off x="73807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1" name="Oval 250"/>
          <p:cNvSpPr/>
          <p:nvPr/>
        </p:nvSpPr>
        <p:spPr>
          <a:xfrm flipV="1">
            <a:off x="5637093"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2" name="Oval 251"/>
          <p:cNvSpPr/>
          <p:nvPr/>
        </p:nvSpPr>
        <p:spPr>
          <a:xfrm flipV="1">
            <a:off x="6072999"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3" name="Oval 252"/>
          <p:cNvSpPr/>
          <p:nvPr/>
        </p:nvSpPr>
        <p:spPr>
          <a:xfrm flipV="1">
            <a:off x="650890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4" name="Oval 253"/>
          <p:cNvSpPr/>
          <p:nvPr/>
        </p:nvSpPr>
        <p:spPr>
          <a:xfrm flipV="1">
            <a:off x="69448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5" name="Oval 254"/>
          <p:cNvSpPr/>
          <p:nvPr/>
        </p:nvSpPr>
        <p:spPr>
          <a:xfrm flipV="1">
            <a:off x="73807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6" name="Oval 255"/>
          <p:cNvSpPr/>
          <p:nvPr/>
        </p:nvSpPr>
        <p:spPr>
          <a:xfrm flipV="1">
            <a:off x="5637093"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Oval 256"/>
          <p:cNvSpPr/>
          <p:nvPr/>
        </p:nvSpPr>
        <p:spPr>
          <a:xfrm flipV="1">
            <a:off x="6072999"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8" name="Oval 257"/>
          <p:cNvSpPr/>
          <p:nvPr/>
        </p:nvSpPr>
        <p:spPr>
          <a:xfrm flipV="1">
            <a:off x="650890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9" name="Oval 258"/>
          <p:cNvSpPr/>
          <p:nvPr/>
        </p:nvSpPr>
        <p:spPr>
          <a:xfrm flipV="1">
            <a:off x="694481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0" name="Oval 259"/>
          <p:cNvSpPr/>
          <p:nvPr/>
        </p:nvSpPr>
        <p:spPr>
          <a:xfrm flipV="1">
            <a:off x="73807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1" name="Oval 260"/>
          <p:cNvSpPr/>
          <p:nvPr/>
        </p:nvSpPr>
        <p:spPr>
          <a:xfrm flipV="1">
            <a:off x="5626446"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2" name="Oval 261"/>
          <p:cNvSpPr/>
          <p:nvPr/>
        </p:nvSpPr>
        <p:spPr>
          <a:xfrm flipV="1">
            <a:off x="6062352"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3" name="Oval 262"/>
          <p:cNvSpPr/>
          <p:nvPr/>
        </p:nvSpPr>
        <p:spPr>
          <a:xfrm flipV="1">
            <a:off x="649825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4" name="Oval 263"/>
          <p:cNvSpPr/>
          <p:nvPr/>
        </p:nvSpPr>
        <p:spPr>
          <a:xfrm flipV="1">
            <a:off x="693416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5" name="Oval 264"/>
          <p:cNvSpPr/>
          <p:nvPr/>
        </p:nvSpPr>
        <p:spPr>
          <a:xfrm flipV="1">
            <a:off x="73700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6" name="Oval 265"/>
          <p:cNvSpPr/>
          <p:nvPr/>
        </p:nvSpPr>
        <p:spPr>
          <a:xfrm flipV="1">
            <a:off x="5637093"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7" name="Oval 266"/>
          <p:cNvSpPr/>
          <p:nvPr/>
        </p:nvSpPr>
        <p:spPr>
          <a:xfrm flipV="1">
            <a:off x="6072999"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8" name="Oval 267"/>
          <p:cNvSpPr/>
          <p:nvPr/>
        </p:nvSpPr>
        <p:spPr>
          <a:xfrm flipV="1">
            <a:off x="650890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9" name="Oval 268"/>
          <p:cNvSpPr/>
          <p:nvPr/>
        </p:nvSpPr>
        <p:spPr>
          <a:xfrm flipV="1">
            <a:off x="69448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0" name="Oval 269"/>
          <p:cNvSpPr/>
          <p:nvPr/>
        </p:nvSpPr>
        <p:spPr>
          <a:xfrm flipV="1">
            <a:off x="73807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1" name="Oval 270"/>
          <p:cNvSpPr/>
          <p:nvPr/>
        </p:nvSpPr>
        <p:spPr>
          <a:xfrm flipV="1">
            <a:off x="5637093"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2" name="Oval 271"/>
          <p:cNvSpPr/>
          <p:nvPr/>
        </p:nvSpPr>
        <p:spPr>
          <a:xfrm flipV="1">
            <a:off x="6072999"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3" name="Oval 272"/>
          <p:cNvSpPr/>
          <p:nvPr/>
        </p:nvSpPr>
        <p:spPr>
          <a:xfrm flipV="1">
            <a:off x="650890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4" name="Oval 273"/>
          <p:cNvSpPr/>
          <p:nvPr/>
        </p:nvSpPr>
        <p:spPr>
          <a:xfrm flipV="1">
            <a:off x="69448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5" name="Oval 274"/>
          <p:cNvSpPr/>
          <p:nvPr/>
        </p:nvSpPr>
        <p:spPr>
          <a:xfrm flipV="1">
            <a:off x="73807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6" name="Oval 275"/>
          <p:cNvSpPr/>
          <p:nvPr/>
        </p:nvSpPr>
        <p:spPr>
          <a:xfrm flipV="1">
            <a:off x="5637093"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7" name="Oval 276"/>
          <p:cNvSpPr/>
          <p:nvPr/>
        </p:nvSpPr>
        <p:spPr>
          <a:xfrm flipV="1">
            <a:off x="6072999"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8" name="Oval 277"/>
          <p:cNvSpPr/>
          <p:nvPr/>
        </p:nvSpPr>
        <p:spPr>
          <a:xfrm flipV="1">
            <a:off x="650890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9" name="Oval 278"/>
          <p:cNvSpPr/>
          <p:nvPr/>
        </p:nvSpPr>
        <p:spPr>
          <a:xfrm flipV="1">
            <a:off x="69448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0" name="Oval 279"/>
          <p:cNvSpPr/>
          <p:nvPr/>
        </p:nvSpPr>
        <p:spPr>
          <a:xfrm flipV="1">
            <a:off x="73807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1" name="Oval 280"/>
          <p:cNvSpPr/>
          <p:nvPr/>
        </p:nvSpPr>
        <p:spPr>
          <a:xfrm flipV="1">
            <a:off x="5647740"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2" name="Oval 281"/>
          <p:cNvSpPr/>
          <p:nvPr/>
        </p:nvSpPr>
        <p:spPr>
          <a:xfrm flipV="1">
            <a:off x="6083646"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3" name="Oval 282"/>
          <p:cNvSpPr/>
          <p:nvPr/>
        </p:nvSpPr>
        <p:spPr>
          <a:xfrm flipV="1">
            <a:off x="6519552"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4" name="Oval 283"/>
          <p:cNvSpPr/>
          <p:nvPr/>
        </p:nvSpPr>
        <p:spPr>
          <a:xfrm flipV="1">
            <a:off x="6955458"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5" name="Oval 284"/>
          <p:cNvSpPr/>
          <p:nvPr/>
        </p:nvSpPr>
        <p:spPr>
          <a:xfrm flipV="1">
            <a:off x="7391364"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6" name="Oval 285"/>
          <p:cNvSpPr/>
          <p:nvPr/>
        </p:nvSpPr>
        <p:spPr>
          <a:xfrm flipV="1">
            <a:off x="5647740"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7" name="Oval 286"/>
          <p:cNvSpPr/>
          <p:nvPr/>
        </p:nvSpPr>
        <p:spPr>
          <a:xfrm flipV="1">
            <a:off x="6083646"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8" name="Oval 287"/>
          <p:cNvSpPr/>
          <p:nvPr/>
        </p:nvSpPr>
        <p:spPr>
          <a:xfrm flipV="1">
            <a:off x="6519552"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9" name="Oval 288"/>
          <p:cNvSpPr/>
          <p:nvPr/>
        </p:nvSpPr>
        <p:spPr>
          <a:xfrm flipV="1">
            <a:off x="6955458"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0" name="Oval 289"/>
          <p:cNvSpPr/>
          <p:nvPr/>
        </p:nvSpPr>
        <p:spPr>
          <a:xfrm flipV="1">
            <a:off x="7391364"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1" name="Oval 290"/>
          <p:cNvSpPr/>
          <p:nvPr/>
        </p:nvSpPr>
        <p:spPr>
          <a:xfrm flipV="1">
            <a:off x="5647740"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2" name="Oval 291"/>
          <p:cNvSpPr/>
          <p:nvPr/>
        </p:nvSpPr>
        <p:spPr>
          <a:xfrm flipV="1">
            <a:off x="6083646"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3" name="Oval 292"/>
          <p:cNvSpPr/>
          <p:nvPr/>
        </p:nvSpPr>
        <p:spPr>
          <a:xfrm flipV="1">
            <a:off x="6519552"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4" name="Oval 293"/>
          <p:cNvSpPr/>
          <p:nvPr/>
        </p:nvSpPr>
        <p:spPr>
          <a:xfrm flipV="1">
            <a:off x="6955458"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5" name="Oval 294"/>
          <p:cNvSpPr/>
          <p:nvPr/>
        </p:nvSpPr>
        <p:spPr>
          <a:xfrm flipV="1">
            <a:off x="7391364"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6" name="Oval 295"/>
          <p:cNvSpPr/>
          <p:nvPr/>
        </p:nvSpPr>
        <p:spPr>
          <a:xfrm flipV="1">
            <a:off x="5637093"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7" name="Oval 296"/>
          <p:cNvSpPr/>
          <p:nvPr/>
        </p:nvSpPr>
        <p:spPr>
          <a:xfrm flipV="1">
            <a:off x="6072999"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8" name="Oval 297"/>
          <p:cNvSpPr/>
          <p:nvPr/>
        </p:nvSpPr>
        <p:spPr>
          <a:xfrm flipV="1">
            <a:off x="6508905"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9" name="Oval 298"/>
          <p:cNvSpPr/>
          <p:nvPr/>
        </p:nvSpPr>
        <p:spPr>
          <a:xfrm flipV="1">
            <a:off x="6944811"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0" name="Oval 299"/>
          <p:cNvSpPr/>
          <p:nvPr/>
        </p:nvSpPr>
        <p:spPr>
          <a:xfrm flipV="1">
            <a:off x="7380717"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1" name="Oval 300"/>
          <p:cNvSpPr/>
          <p:nvPr/>
        </p:nvSpPr>
        <p:spPr>
          <a:xfrm flipV="1">
            <a:off x="5647740"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2" name="Oval 301"/>
          <p:cNvSpPr/>
          <p:nvPr/>
        </p:nvSpPr>
        <p:spPr>
          <a:xfrm flipV="1">
            <a:off x="6083646"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3" name="Oval 302"/>
          <p:cNvSpPr/>
          <p:nvPr/>
        </p:nvSpPr>
        <p:spPr>
          <a:xfrm flipV="1">
            <a:off x="6519552"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4" name="Oval 303"/>
          <p:cNvSpPr/>
          <p:nvPr/>
        </p:nvSpPr>
        <p:spPr>
          <a:xfrm flipV="1">
            <a:off x="6955458"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5" name="Oval 304"/>
          <p:cNvSpPr/>
          <p:nvPr/>
        </p:nvSpPr>
        <p:spPr>
          <a:xfrm flipV="1">
            <a:off x="7391364"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6" name="Oval 305"/>
          <p:cNvSpPr/>
          <p:nvPr/>
        </p:nvSpPr>
        <p:spPr>
          <a:xfrm flipV="1">
            <a:off x="5637093"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7" name="Oval 306"/>
          <p:cNvSpPr/>
          <p:nvPr/>
        </p:nvSpPr>
        <p:spPr>
          <a:xfrm flipV="1">
            <a:off x="6072999"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8" name="Oval 307"/>
          <p:cNvSpPr/>
          <p:nvPr/>
        </p:nvSpPr>
        <p:spPr>
          <a:xfrm flipV="1">
            <a:off x="6508905"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9" name="Oval 308"/>
          <p:cNvSpPr/>
          <p:nvPr/>
        </p:nvSpPr>
        <p:spPr>
          <a:xfrm flipV="1">
            <a:off x="6944811"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0" name="Oval 309"/>
          <p:cNvSpPr/>
          <p:nvPr/>
        </p:nvSpPr>
        <p:spPr>
          <a:xfrm flipV="1">
            <a:off x="7380717"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1" name="TextBox 310"/>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312" name="TextBox 311"/>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313" name="TextBox 312"/>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314" name="TextBox 313"/>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315" name="TextBox 314"/>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316" name="TextBox 315"/>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317" name="TextBox 316"/>
          <p:cNvSpPr txBox="1"/>
          <p:nvPr/>
        </p:nvSpPr>
        <p:spPr>
          <a:xfrm>
            <a:off x="594645" y="3899429"/>
            <a:ext cx="317510" cy="307777"/>
          </a:xfrm>
          <a:prstGeom prst="rect">
            <a:avLst/>
          </a:prstGeom>
          <a:noFill/>
        </p:spPr>
        <p:txBody>
          <a:bodyPr wrap="square" rtlCol="0">
            <a:spAutoFit/>
          </a:bodyPr>
          <a:lstStyle/>
          <a:p>
            <a:r>
              <a:rPr lang="en-US" sz="1400" dirty="0"/>
              <a:t>7</a:t>
            </a:r>
          </a:p>
        </p:txBody>
      </p:sp>
      <p:sp>
        <p:nvSpPr>
          <p:cNvPr id="318" name="TextBox 317"/>
          <p:cNvSpPr txBox="1"/>
          <p:nvPr/>
        </p:nvSpPr>
        <p:spPr>
          <a:xfrm>
            <a:off x="5114181" y="6047831"/>
            <a:ext cx="317510" cy="307777"/>
          </a:xfrm>
          <a:prstGeom prst="rect">
            <a:avLst/>
          </a:prstGeom>
          <a:noFill/>
        </p:spPr>
        <p:txBody>
          <a:bodyPr wrap="square" rtlCol="0">
            <a:spAutoFit/>
          </a:bodyPr>
          <a:lstStyle/>
          <a:p>
            <a:r>
              <a:rPr lang="en-US" sz="1400" dirty="0" smtClean="0"/>
              <a:t>1</a:t>
            </a:r>
            <a:endParaRPr lang="en-US" sz="1400" dirty="0"/>
          </a:p>
        </p:txBody>
      </p:sp>
      <p:sp>
        <p:nvSpPr>
          <p:cNvPr id="319" name="TextBox 318"/>
          <p:cNvSpPr txBox="1"/>
          <p:nvPr/>
        </p:nvSpPr>
        <p:spPr>
          <a:xfrm>
            <a:off x="5107821" y="5689931"/>
            <a:ext cx="317510" cy="307777"/>
          </a:xfrm>
          <a:prstGeom prst="rect">
            <a:avLst/>
          </a:prstGeom>
          <a:noFill/>
        </p:spPr>
        <p:txBody>
          <a:bodyPr wrap="square" rtlCol="0">
            <a:spAutoFit/>
          </a:bodyPr>
          <a:lstStyle/>
          <a:p>
            <a:r>
              <a:rPr lang="en-US" sz="1400" dirty="0"/>
              <a:t>2</a:t>
            </a:r>
          </a:p>
        </p:txBody>
      </p:sp>
      <p:sp>
        <p:nvSpPr>
          <p:cNvPr id="320" name="TextBox 319"/>
          <p:cNvSpPr txBox="1"/>
          <p:nvPr/>
        </p:nvSpPr>
        <p:spPr>
          <a:xfrm>
            <a:off x="5119161" y="5370814"/>
            <a:ext cx="317510" cy="307777"/>
          </a:xfrm>
          <a:prstGeom prst="rect">
            <a:avLst/>
          </a:prstGeom>
          <a:noFill/>
        </p:spPr>
        <p:txBody>
          <a:bodyPr wrap="square" rtlCol="0">
            <a:spAutoFit/>
          </a:bodyPr>
          <a:lstStyle/>
          <a:p>
            <a:r>
              <a:rPr lang="en-US" sz="1400" dirty="0" smtClean="0"/>
              <a:t>3</a:t>
            </a:r>
            <a:endParaRPr lang="en-US" sz="1400" dirty="0"/>
          </a:p>
        </p:txBody>
      </p:sp>
      <p:sp>
        <p:nvSpPr>
          <p:cNvPr id="321" name="TextBox 320"/>
          <p:cNvSpPr txBox="1"/>
          <p:nvPr/>
        </p:nvSpPr>
        <p:spPr>
          <a:xfrm>
            <a:off x="5112806" y="4986818"/>
            <a:ext cx="317510" cy="307777"/>
          </a:xfrm>
          <a:prstGeom prst="rect">
            <a:avLst/>
          </a:prstGeom>
          <a:noFill/>
        </p:spPr>
        <p:txBody>
          <a:bodyPr wrap="square" rtlCol="0">
            <a:spAutoFit/>
          </a:bodyPr>
          <a:lstStyle/>
          <a:p>
            <a:r>
              <a:rPr lang="en-US" sz="1400" dirty="0"/>
              <a:t>4</a:t>
            </a:r>
          </a:p>
        </p:txBody>
      </p:sp>
      <p:sp>
        <p:nvSpPr>
          <p:cNvPr id="322" name="TextBox 321"/>
          <p:cNvSpPr txBox="1"/>
          <p:nvPr/>
        </p:nvSpPr>
        <p:spPr>
          <a:xfrm>
            <a:off x="5119161" y="4622341"/>
            <a:ext cx="317510" cy="307777"/>
          </a:xfrm>
          <a:prstGeom prst="rect">
            <a:avLst/>
          </a:prstGeom>
          <a:noFill/>
        </p:spPr>
        <p:txBody>
          <a:bodyPr wrap="square" rtlCol="0">
            <a:spAutoFit/>
          </a:bodyPr>
          <a:lstStyle/>
          <a:p>
            <a:r>
              <a:rPr lang="en-US" sz="1400" dirty="0"/>
              <a:t>5</a:t>
            </a:r>
          </a:p>
        </p:txBody>
      </p:sp>
      <p:sp>
        <p:nvSpPr>
          <p:cNvPr id="323" name="TextBox 322"/>
          <p:cNvSpPr txBox="1"/>
          <p:nvPr/>
        </p:nvSpPr>
        <p:spPr>
          <a:xfrm>
            <a:off x="5119161" y="4269204"/>
            <a:ext cx="317510" cy="307777"/>
          </a:xfrm>
          <a:prstGeom prst="rect">
            <a:avLst/>
          </a:prstGeom>
          <a:noFill/>
        </p:spPr>
        <p:txBody>
          <a:bodyPr wrap="square" rtlCol="0">
            <a:spAutoFit/>
          </a:bodyPr>
          <a:lstStyle/>
          <a:p>
            <a:r>
              <a:rPr lang="en-US" sz="1400" dirty="0" smtClean="0"/>
              <a:t>6</a:t>
            </a:r>
            <a:endParaRPr lang="en-US" sz="1400" dirty="0"/>
          </a:p>
        </p:txBody>
      </p:sp>
      <p:sp>
        <p:nvSpPr>
          <p:cNvPr id="324" name="TextBox 323"/>
          <p:cNvSpPr txBox="1"/>
          <p:nvPr/>
        </p:nvSpPr>
        <p:spPr>
          <a:xfrm>
            <a:off x="5119161" y="3854069"/>
            <a:ext cx="317510" cy="307777"/>
          </a:xfrm>
          <a:prstGeom prst="rect">
            <a:avLst/>
          </a:prstGeom>
          <a:noFill/>
        </p:spPr>
        <p:txBody>
          <a:bodyPr wrap="square" rtlCol="0">
            <a:spAutoFit/>
          </a:bodyPr>
          <a:lstStyle/>
          <a:p>
            <a:r>
              <a:rPr lang="en-US" sz="1400" dirty="0"/>
              <a:t>7</a:t>
            </a:r>
          </a:p>
        </p:txBody>
      </p:sp>
      <p:sp>
        <p:nvSpPr>
          <p:cNvPr id="325" name="TextBox 324"/>
          <p:cNvSpPr txBox="1"/>
          <p:nvPr/>
        </p:nvSpPr>
        <p:spPr>
          <a:xfrm>
            <a:off x="5112801" y="3496169"/>
            <a:ext cx="317510" cy="307777"/>
          </a:xfrm>
          <a:prstGeom prst="rect">
            <a:avLst/>
          </a:prstGeom>
          <a:noFill/>
        </p:spPr>
        <p:txBody>
          <a:bodyPr wrap="square" rtlCol="0">
            <a:spAutoFit/>
          </a:bodyPr>
          <a:lstStyle/>
          <a:p>
            <a:r>
              <a:rPr lang="en-US" sz="1400" dirty="0" smtClean="0"/>
              <a:t>8</a:t>
            </a:r>
            <a:endParaRPr lang="en-US" sz="1400" dirty="0"/>
          </a:p>
        </p:txBody>
      </p:sp>
      <p:sp>
        <p:nvSpPr>
          <p:cNvPr id="326" name="TextBox 325"/>
          <p:cNvSpPr txBox="1"/>
          <p:nvPr/>
        </p:nvSpPr>
        <p:spPr>
          <a:xfrm>
            <a:off x="5124141" y="3177052"/>
            <a:ext cx="317510" cy="307777"/>
          </a:xfrm>
          <a:prstGeom prst="rect">
            <a:avLst/>
          </a:prstGeom>
          <a:noFill/>
        </p:spPr>
        <p:txBody>
          <a:bodyPr wrap="square" rtlCol="0">
            <a:spAutoFit/>
          </a:bodyPr>
          <a:lstStyle/>
          <a:p>
            <a:r>
              <a:rPr lang="en-US" sz="1400" dirty="0"/>
              <a:t>9</a:t>
            </a:r>
          </a:p>
        </p:txBody>
      </p:sp>
      <p:sp>
        <p:nvSpPr>
          <p:cNvPr id="327" name="TextBox 326"/>
          <p:cNvSpPr txBox="1"/>
          <p:nvPr/>
        </p:nvSpPr>
        <p:spPr>
          <a:xfrm>
            <a:off x="5068821" y="2793056"/>
            <a:ext cx="468535" cy="307777"/>
          </a:xfrm>
          <a:prstGeom prst="rect">
            <a:avLst/>
          </a:prstGeom>
          <a:noFill/>
        </p:spPr>
        <p:txBody>
          <a:bodyPr wrap="square" rtlCol="0">
            <a:spAutoFit/>
          </a:bodyPr>
          <a:lstStyle/>
          <a:p>
            <a:r>
              <a:rPr lang="en-US" sz="1400" dirty="0" smtClean="0"/>
              <a:t>10</a:t>
            </a:r>
            <a:endParaRPr lang="en-US" sz="1400" dirty="0"/>
          </a:p>
        </p:txBody>
      </p:sp>
      <p:sp>
        <p:nvSpPr>
          <p:cNvPr id="328" name="TextBox 327"/>
          <p:cNvSpPr txBox="1"/>
          <p:nvPr/>
        </p:nvSpPr>
        <p:spPr>
          <a:xfrm>
            <a:off x="5068824" y="2428579"/>
            <a:ext cx="565607" cy="307777"/>
          </a:xfrm>
          <a:prstGeom prst="rect">
            <a:avLst/>
          </a:prstGeom>
          <a:noFill/>
        </p:spPr>
        <p:txBody>
          <a:bodyPr wrap="square" rtlCol="0">
            <a:spAutoFit/>
          </a:bodyPr>
          <a:lstStyle/>
          <a:p>
            <a:r>
              <a:rPr lang="en-US" sz="1400" dirty="0" smtClean="0"/>
              <a:t>11</a:t>
            </a:r>
            <a:endParaRPr lang="en-US" sz="1400" dirty="0"/>
          </a:p>
        </p:txBody>
      </p:sp>
      <p:sp>
        <p:nvSpPr>
          <p:cNvPr id="329" name="TextBox 328"/>
          <p:cNvSpPr txBox="1"/>
          <p:nvPr/>
        </p:nvSpPr>
        <p:spPr>
          <a:xfrm>
            <a:off x="5068824" y="2075442"/>
            <a:ext cx="565607" cy="307777"/>
          </a:xfrm>
          <a:prstGeom prst="rect">
            <a:avLst/>
          </a:prstGeom>
          <a:noFill/>
        </p:spPr>
        <p:txBody>
          <a:bodyPr wrap="square" rtlCol="0">
            <a:spAutoFit/>
          </a:bodyPr>
          <a:lstStyle/>
          <a:p>
            <a:r>
              <a:rPr lang="en-US" sz="1400" dirty="0" smtClean="0"/>
              <a:t>12</a:t>
            </a:r>
            <a:endParaRPr lang="en-US" sz="1400" dirty="0"/>
          </a:p>
        </p:txBody>
      </p:sp>
      <p:sp>
        <p:nvSpPr>
          <p:cNvPr id="330" name="TextBox 329"/>
          <p:cNvSpPr txBox="1"/>
          <p:nvPr/>
        </p:nvSpPr>
        <p:spPr>
          <a:xfrm>
            <a:off x="5073809" y="1699625"/>
            <a:ext cx="565607" cy="307777"/>
          </a:xfrm>
          <a:prstGeom prst="rect">
            <a:avLst/>
          </a:prstGeom>
          <a:noFill/>
        </p:spPr>
        <p:txBody>
          <a:bodyPr wrap="square" rtlCol="0">
            <a:spAutoFit/>
          </a:bodyPr>
          <a:lstStyle/>
          <a:p>
            <a:r>
              <a:rPr lang="en-US" sz="1400" dirty="0" smtClean="0"/>
              <a:t>13</a:t>
            </a:r>
            <a:endParaRPr lang="en-US" sz="1400" dirty="0"/>
          </a:p>
        </p:txBody>
      </p:sp>
      <p:sp>
        <p:nvSpPr>
          <p:cNvPr id="331" name="TextBox 330"/>
          <p:cNvSpPr txBox="1"/>
          <p:nvPr/>
        </p:nvSpPr>
        <p:spPr>
          <a:xfrm>
            <a:off x="5062469" y="1323808"/>
            <a:ext cx="565607" cy="307777"/>
          </a:xfrm>
          <a:prstGeom prst="rect">
            <a:avLst/>
          </a:prstGeom>
          <a:noFill/>
        </p:spPr>
        <p:txBody>
          <a:bodyPr wrap="square" rtlCol="0">
            <a:spAutoFit/>
          </a:bodyPr>
          <a:lstStyle/>
          <a:p>
            <a:r>
              <a:rPr lang="en-US" sz="1400" dirty="0" smtClean="0"/>
              <a:t>14</a:t>
            </a:r>
            <a:endParaRPr lang="en-US" sz="1400" dirty="0"/>
          </a:p>
        </p:txBody>
      </p:sp>
      <p:sp>
        <p:nvSpPr>
          <p:cNvPr id="332" name="TextBox 331"/>
          <p:cNvSpPr txBox="1"/>
          <p:nvPr/>
        </p:nvSpPr>
        <p:spPr>
          <a:xfrm>
            <a:off x="5063160" y="982011"/>
            <a:ext cx="565607" cy="307777"/>
          </a:xfrm>
          <a:prstGeom prst="rect">
            <a:avLst/>
          </a:prstGeom>
          <a:noFill/>
        </p:spPr>
        <p:txBody>
          <a:bodyPr wrap="square" rtlCol="0">
            <a:spAutoFit/>
          </a:bodyPr>
          <a:lstStyle/>
          <a:p>
            <a:r>
              <a:rPr lang="en-US" sz="1400" dirty="0" smtClean="0"/>
              <a:t>15</a:t>
            </a:r>
            <a:endParaRPr lang="en-US" sz="1400" dirty="0"/>
          </a:p>
        </p:txBody>
      </p:sp>
      <p:sp>
        <p:nvSpPr>
          <p:cNvPr id="333" name="TextBox 332"/>
          <p:cNvSpPr txBox="1"/>
          <p:nvPr/>
        </p:nvSpPr>
        <p:spPr>
          <a:xfrm>
            <a:off x="3243141" y="6049217"/>
            <a:ext cx="544298" cy="307777"/>
          </a:xfrm>
          <a:prstGeom prst="rect">
            <a:avLst/>
          </a:prstGeom>
          <a:noFill/>
        </p:spPr>
        <p:txBody>
          <a:bodyPr wrap="square" rtlCol="0">
            <a:spAutoFit/>
          </a:bodyPr>
          <a:lstStyle/>
          <a:p>
            <a:r>
              <a:rPr lang="en-US" sz="1400" dirty="0"/>
              <a:t>5</a:t>
            </a:r>
          </a:p>
        </p:txBody>
      </p:sp>
      <p:sp>
        <p:nvSpPr>
          <p:cNvPr id="334" name="TextBox 333"/>
          <p:cNvSpPr txBox="1"/>
          <p:nvPr/>
        </p:nvSpPr>
        <p:spPr>
          <a:xfrm>
            <a:off x="3236781" y="5691317"/>
            <a:ext cx="544298" cy="307777"/>
          </a:xfrm>
          <a:prstGeom prst="rect">
            <a:avLst/>
          </a:prstGeom>
          <a:noFill/>
        </p:spPr>
        <p:txBody>
          <a:bodyPr wrap="square" rtlCol="0">
            <a:spAutoFit/>
          </a:bodyPr>
          <a:lstStyle/>
          <a:p>
            <a:r>
              <a:rPr lang="en-US" sz="1400" dirty="0" smtClean="0"/>
              <a:t>10</a:t>
            </a:r>
            <a:endParaRPr lang="en-US" sz="1400" dirty="0"/>
          </a:p>
        </p:txBody>
      </p:sp>
      <p:sp>
        <p:nvSpPr>
          <p:cNvPr id="335" name="TextBox 334"/>
          <p:cNvSpPr txBox="1"/>
          <p:nvPr/>
        </p:nvSpPr>
        <p:spPr>
          <a:xfrm>
            <a:off x="3248121" y="5372200"/>
            <a:ext cx="544298" cy="307777"/>
          </a:xfrm>
          <a:prstGeom prst="rect">
            <a:avLst/>
          </a:prstGeom>
          <a:noFill/>
        </p:spPr>
        <p:txBody>
          <a:bodyPr wrap="square" rtlCol="0">
            <a:spAutoFit/>
          </a:bodyPr>
          <a:lstStyle/>
          <a:p>
            <a:r>
              <a:rPr lang="en-US" sz="1400" dirty="0" smtClean="0"/>
              <a:t>15</a:t>
            </a:r>
            <a:endParaRPr lang="en-US" sz="1400" dirty="0"/>
          </a:p>
        </p:txBody>
      </p:sp>
      <p:sp>
        <p:nvSpPr>
          <p:cNvPr id="336" name="TextBox 335"/>
          <p:cNvSpPr txBox="1"/>
          <p:nvPr/>
        </p:nvSpPr>
        <p:spPr>
          <a:xfrm>
            <a:off x="3241766" y="4988204"/>
            <a:ext cx="544298" cy="307777"/>
          </a:xfrm>
          <a:prstGeom prst="rect">
            <a:avLst/>
          </a:prstGeom>
          <a:noFill/>
        </p:spPr>
        <p:txBody>
          <a:bodyPr wrap="square" rtlCol="0">
            <a:spAutoFit/>
          </a:bodyPr>
          <a:lstStyle/>
          <a:p>
            <a:r>
              <a:rPr lang="en-US" sz="1400" dirty="0" smtClean="0"/>
              <a:t>20</a:t>
            </a:r>
            <a:endParaRPr lang="en-US" sz="1400" dirty="0"/>
          </a:p>
        </p:txBody>
      </p:sp>
      <p:sp>
        <p:nvSpPr>
          <p:cNvPr id="337" name="TextBox 336"/>
          <p:cNvSpPr txBox="1"/>
          <p:nvPr/>
        </p:nvSpPr>
        <p:spPr>
          <a:xfrm>
            <a:off x="3248121" y="4623727"/>
            <a:ext cx="544298" cy="307777"/>
          </a:xfrm>
          <a:prstGeom prst="rect">
            <a:avLst/>
          </a:prstGeom>
          <a:noFill/>
        </p:spPr>
        <p:txBody>
          <a:bodyPr wrap="square" rtlCol="0">
            <a:spAutoFit/>
          </a:bodyPr>
          <a:lstStyle/>
          <a:p>
            <a:r>
              <a:rPr lang="en-US" sz="1400" dirty="0" smtClean="0"/>
              <a:t>25</a:t>
            </a:r>
            <a:endParaRPr lang="en-US" sz="1400" dirty="0"/>
          </a:p>
        </p:txBody>
      </p:sp>
      <p:sp>
        <p:nvSpPr>
          <p:cNvPr id="338" name="TextBox 337"/>
          <p:cNvSpPr txBox="1"/>
          <p:nvPr/>
        </p:nvSpPr>
        <p:spPr>
          <a:xfrm>
            <a:off x="3248121" y="4270590"/>
            <a:ext cx="544298" cy="307777"/>
          </a:xfrm>
          <a:prstGeom prst="rect">
            <a:avLst/>
          </a:prstGeom>
          <a:noFill/>
        </p:spPr>
        <p:txBody>
          <a:bodyPr wrap="square" rtlCol="0">
            <a:spAutoFit/>
          </a:bodyPr>
          <a:lstStyle/>
          <a:p>
            <a:r>
              <a:rPr lang="en-US" sz="1400" dirty="0" smtClean="0"/>
              <a:t>30</a:t>
            </a:r>
            <a:endParaRPr lang="en-US" sz="1400" dirty="0"/>
          </a:p>
        </p:txBody>
      </p:sp>
      <p:sp>
        <p:nvSpPr>
          <p:cNvPr id="339" name="TextBox 338"/>
          <p:cNvSpPr txBox="1"/>
          <p:nvPr/>
        </p:nvSpPr>
        <p:spPr>
          <a:xfrm>
            <a:off x="3248121" y="3899326"/>
            <a:ext cx="544298" cy="307777"/>
          </a:xfrm>
          <a:prstGeom prst="rect">
            <a:avLst/>
          </a:prstGeom>
          <a:noFill/>
        </p:spPr>
        <p:txBody>
          <a:bodyPr wrap="square" rtlCol="0">
            <a:spAutoFit/>
          </a:bodyPr>
          <a:lstStyle/>
          <a:p>
            <a:r>
              <a:rPr lang="en-US" sz="1400" dirty="0" smtClean="0"/>
              <a:t>35</a:t>
            </a:r>
            <a:endParaRPr lang="en-US" sz="1400" dirty="0"/>
          </a:p>
        </p:txBody>
      </p:sp>
      <p:sp>
        <p:nvSpPr>
          <p:cNvPr id="340" name="TextBox 339"/>
          <p:cNvSpPr txBox="1"/>
          <p:nvPr/>
        </p:nvSpPr>
        <p:spPr>
          <a:xfrm>
            <a:off x="7848404" y="6041471"/>
            <a:ext cx="503935" cy="307777"/>
          </a:xfrm>
          <a:prstGeom prst="rect">
            <a:avLst/>
          </a:prstGeom>
          <a:noFill/>
        </p:spPr>
        <p:txBody>
          <a:bodyPr wrap="square" rtlCol="0">
            <a:spAutoFit/>
          </a:bodyPr>
          <a:lstStyle/>
          <a:p>
            <a:r>
              <a:rPr lang="en-US" sz="1400" dirty="0"/>
              <a:t>5</a:t>
            </a:r>
          </a:p>
        </p:txBody>
      </p:sp>
      <p:sp>
        <p:nvSpPr>
          <p:cNvPr id="341" name="TextBox 340"/>
          <p:cNvSpPr txBox="1"/>
          <p:nvPr/>
        </p:nvSpPr>
        <p:spPr>
          <a:xfrm>
            <a:off x="7842044" y="5683571"/>
            <a:ext cx="503935" cy="307777"/>
          </a:xfrm>
          <a:prstGeom prst="rect">
            <a:avLst/>
          </a:prstGeom>
          <a:noFill/>
        </p:spPr>
        <p:txBody>
          <a:bodyPr wrap="square" rtlCol="0">
            <a:spAutoFit/>
          </a:bodyPr>
          <a:lstStyle/>
          <a:p>
            <a:r>
              <a:rPr lang="en-US" sz="1400" dirty="0" smtClean="0"/>
              <a:t>10</a:t>
            </a:r>
            <a:endParaRPr lang="en-US" sz="1400" dirty="0"/>
          </a:p>
        </p:txBody>
      </p:sp>
      <p:sp>
        <p:nvSpPr>
          <p:cNvPr id="342" name="TextBox 341"/>
          <p:cNvSpPr txBox="1"/>
          <p:nvPr/>
        </p:nvSpPr>
        <p:spPr>
          <a:xfrm>
            <a:off x="7853384" y="5364454"/>
            <a:ext cx="503935" cy="307777"/>
          </a:xfrm>
          <a:prstGeom prst="rect">
            <a:avLst/>
          </a:prstGeom>
          <a:noFill/>
        </p:spPr>
        <p:txBody>
          <a:bodyPr wrap="square" rtlCol="0">
            <a:spAutoFit/>
          </a:bodyPr>
          <a:lstStyle/>
          <a:p>
            <a:r>
              <a:rPr lang="en-US" sz="1400" dirty="0" smtClean="0"/>
              <a:t>15</a:t>
            </a:r>
            <a:endParaRPr lang="en-US" sz="1400" dirty="0"/>
          </a:p>
        </p:txBody>
      </p:sp>
      <p:sp>
        <p:nvSpPr>
          <p:cNvPr id="343" name="TextBox 342"/>
          <p:cNvSpPr txBox="1"/>
          <p:nvPr/>
        </p:nvSpPr>
        <p:spPr>
          <a:xfrm>
            <a:off x="7847029" y="4980458"/>
            <a:ext cx="503935" cy="307777"/>
          </a:xfrm>
          <a:prstGeom prst="rect">
            <a:avLst/>
          </a:prstGeom>
          <a:noFill/>
        </p:spPr>
        <p:txBody>
          <a:bodyPr wrap="square" rtlCol="0">
            <a:spAutoFit/>
          </a:bodyPr>
          <a:lstStyle/>
          <a:p>
            <a:r>
              <a:rPr lang="en-US" sz="1400" dirty="0" smtClean="0"/>
              <a:t>20</a:t>
            </a:r>
            <a:endParaRPr lang="en-US" sz="1400" dirty="0"/>
          </a:p>
        </p:txBody>
      </p:sp>
      <p:sp>
        <p:nvSpPr>
          <p:cNvPr id="344" name="TextBox 343"/>
          <p:cNvSpPr txBox="1"/>
          <p:nvPr/>
        </p:nvSpPr>
        <p:spPr>
          <a:xfrm>
            <a:off x="7853384" y="4615981"/>
            <a:ext cx="503935" cy="307777"/>
          </a:xfrm>
          <a:prstGeom prst="rect">
            <a:avLst/>
          </a:prstGeom>
          <a:noFill/>
        </p:spPr>
        <p:txBody>
          <a:bodyPr wrap="square" rtlCol="0">
            <a:spAutoFit/>
          </a:bodyPr>
          <a:lstStyle/>
          <a:p>
            <a:r>
              <a:rPr lang="en-US" sz="1400" dirty="0" smtClean="0"/>
              <a:t>25</a:t>
            </a:r>
            <a:endParaRPr lang="en-US" sz="1400" dirty="0"/>
          </a:p>
        </p:txBody>
      </p:sp>
      <p:sp>
        <p:nvSpPr>
          <p:cNvPr id="345" name="TextBox 344"/>
          <p:cNvSpPr txBox="1"/>
          <p:nvPr/>
        </p:nvSpPr>
        <p:spPr>
          <a:xfrm>
            <a:off x="7853384" y="4262844"/>
            <a:ext cx="503935" cy="307777"/>
          </a:xfrm>
          <a:prstGeom prst="rect">
            <a:avLst/>
          </a:prstGeom>
          <a:noFill/>
        </p:spPr>
        <p:txBody>
          <a:bodyPr wrap="square" rtlCol="0">
            <a:spAutoFit/>
          </a:bodyPr>
          <a:lstStyle/>
          <a:p>
            <a:r>
              <a:rPr lang="en-US" sz="1400" dirty="0" smtClean="0"/>
              <a:t>30</a:t>
            </a:r>
            <a:endParaRPr lang="en-US" sz="1400" dirty="0"/>
          </a:p>
        </p:txBody>
      </p:sp>
      <p:sp>
        <p:nvSpPr>
          <p:cNvPr id="346" name="TextBox 345"/>
          <p:cNvSpPr txBox="1"/>
          <p:nvPr/>
        </p:nvSpPr>
        <p:spPr>
          <a:xfrm>
            <a:off x="7853384" y="3847709"/>
            <a:ext cx="503935" cy="307777"/>
          </a:xfrm>
          <a:prstGeom prst="rect">
            <a:avLst/>
          </a:prstGeom>
          <a:noFill/>
        </p:spPr>
        <p:txBody>
          <a:bodyPr wrap="square" rtlCol="0">
            <a:spAutoFit/>
          </a:bodyPr>
          <a:lstStyle/>
          <a:p>
            <a:r>
              <a:rPr lang="en-US" sz="1400" dirty="0" smtClean="0"/>
              <a:t>35</a:t>
            </a:r>
            <a:endParaRPr lang="en-US" sz="1400" dirty="0"/>
          </a:p>
        </p:txBody>
      </p:sp>
      <p:sp>
        <p:nvSpPr>
          <p:cNvPr id="347" name="TextBox 346"/>
          <p:cNvSpPr txBox="1"/>
          <p:nvPr/>
        </p:nvSpPr>
        <p:spPr>
          <a:xfrm>
            <a:off x="7847024" y="3489809"/>
            <a:ext cx="503935" cy="307777"/>
          </a:xfrm>
          <a:prstGeom prst="rect">
            <a:avLst/>
          </a:prstGeom>
          <a:noFill/>
        </p:spPr>
        <p:txBody>
          <a:bodyPr wrap="square" rtlCol="0">
            <a:spAutoFit/>
          </a:bodyPr>
          <a:lstStyle/>
          <a:p>
            <a:r>
              <a:rPr lang="en-US" sz="1400" dirty="0" smtClean="0"/>
              <a:t>40</a:t>
            </a:r>
            <a:endParaRPr lang="en-US" sz="1400" dirty="0"/>
          </a:p>
        </p:txBody>
      </p:sp>
      <p:sp>
        <p:nvSpPr>
          <p:cNvPr id="348" name="TextBox 347"/>
          <p:cNvSpPr txBox="1"/>
          <p:nvPr/>
        </p:nvSpPr>
        <p:spPr>
          <a:xfrm>
            <a:off x="7858364" y="3170692"/>
            <a:ext cx="503935" cy="307777"/>
          </a:xfrm>
          <a:prstGeom prst="rect">
            <a:avLst/>
          </a:prstGeom>
          <a:noFill/>
        </p:spPr>
        <p:txBody>
          <a:bodyPr wrap="square" rtlCol="0">
            <a:spAutoFit/>
          </a:bodyPr>
          <a:lstStyle/>
          <a:p>
            <a:r>
              <a:rPr lang="en-US" sz="1400" dirty="0" smtClean="0"/>
              <a:t>45</a:t>
            </a:r>
            <a:endParaRPr lang="en-US" sz="1400" dirty="0"/>
          </a:p>
        </p:txBody>
      </p:sp>
      <p:sp>
        <p:nvSpPr>
          <p:cNvPr id="349" name="TextBox 348"/>
          <p:cNvSpPr txBox="1"/>
          <p:nvPr/>
        </p:nvSpPr>
        <p:spPr>
          <a:xfrm>
            <a:off x="7848405" y="2786696"/>
            <a:ext cx="468535" cy="307777"/>
          </a:xfrm>
          <a:prstGeom prst="rect">
            <a:avLst/>
          </a:prstGeom>
          <a:noFill/>
        </p:spPr>
        <p:txBody>
          <a:bodyPr wrap="square" rtlCol="0">
            <a:spAutoFit/>
          </a:bodyPr>
          <a:lstStyle/>
          <a:p>
            <a:r>
              <a:rPr lang="en-US" sz="1400" dirty="0" smtClean="0"/>
              <a:t>50</a:t>
            </a:r>
            <a:endParaRPr lang="en-US" sz="1400" dirty="0"/>
          </a:p>
        </p:txBody>
      </p:sp>
      <p:sp>
        <p:nvSpPr>
          <p:cNvPr id="350" name="TextBox 349"/>
          <p:cNvSpPr txBox="1"/>
          <p:nvPr/>
        </p:nvSpPr>
        <p:spPr>
          <a:xfrm>
            <a:off x="7848408" y="2422219"/>
            <a:ext cx="565607" cy="307777"/>
          </a:xfrm>
          <a:prstGeom prst="rect">
            <a:avLst/>
          </a:prstGeom>
          <a:noFill/>
        </p:spPr>
        <p:txBody>
          <a:bodyPr wrap="square" rtlCol="0">
            <a:spAutoFit/>
          </a:bodyPr>
          <a:lstStyle/>
          <a:p>
            <a:r>
              <a:rPr lang="en-US" sz="1400" dirty="0" smtClean="0"/>
              <a:t>55</a:t>
            </a:r>
            <a:endParaRPr lang="en-US" sz="1400" dirty="0"/>
          </a:p>
        </p:txBody>
      </p:sp>
      <p:sp>
        <p:nvSpPr>
          <p:cNvPr id="351" name="TextBox 350"/>
          <p:cNvSpPr txBox="1"/>
          <p:nvPr/>
        </p:nvSpPr>
        <p:spPr>
          <a:xfrm>
            <a:off x="7837068" y="2069082"/>
            <a:ext cx="565607" cy="307777"/>
          </a:xfrm>
          <a:prstGeom prst="rect">
            <a:avLst/>
          </a:prstGeom>
          <a:noFill/>
        </p:spPr>
        <p:txBody>
          <a:bodyPr wrap="square" rtlCol="0">
            <a:spAutoFit/>
          </a:bodyPr>
          <a:lstStyle/>
          <a:p>
            <a:r>
              <a:rPr lang="en-US" sz="1400" dirty="0" smtClean="0"/>
              <a:t>60</a:t>
            </a:r>
            <a:endParaRPr lang="en-US" sz="1400" dirty="0"/>
          </a:p>
        </p:txBody>
      </p:sp>
      <p:sp>
        <p:nvSpPr>
          <p:cNvPr id="352" name="TextBox 351"/>
          <p:cNvSpPr txBox="1"/>
          <p:nvPr/>
        </p:nvSpPr>
        <p:spPr>
          <a:xfrm>
            <a:off x="7842053" y="1693265"/>
            <a:ext cx="565607" cy="307777"/>
          </a:xfrm>
          <a:prstGeom prst="rect">
            <a:avLst/>
          </a:prstGeom>
          <a:noFill/>
        </p:spPr>
        <p:txBody>
          <a:bodyPr wrap="square" rtlCol="0">
            <a:spAutoFit/>
          </a:bodyPr>
          <a:lstStyle/>
          <a:p>
            <a:r>
              <a:rPr lang="en-US" sz="1400" dirty="0" smtClean="0"/>
              <a:t>65</a:t>
            </a:r>
            <a:endParaRPr lang="en-US" sz="1400" dirty="0"/>
          </a:p>
        </p:txBody>
      </p:sp>
      <p:sp>
        <p:nvSpPr>
          <p:cNvPr id="353" name="TextBox 352"/>
          <p:cNvSpPr txBox="1"/>
          <p:nvPr/>
        </p:nvSpPr>
        <p:spPr>
          <a:xfrm>
            <a:off x="7842053" y="1317448"/>
            <a:ext cx="565607" cy="307777"/>
          </a:xfrm>
          <a:prstGeom prst="rect">
            <a:avLst/>
          </a:prstGeom>
          <a:noFill/>
        </p:spPr>
        <p:txBody>
          <a:bodyPr wrap="square" rtlCol="0">
            <a:spAutoFit/>
          </a:bodyPr>
          <a:lstStyle/>
          <a:p>
            <a:r>
              <a:rPr lang="en-US" sz="1400" dirty="0" smtClean="0"/>
              <a:t>70</a:t>
            </a:r>
            <a:endParaRPr lang="en-US" sz="1400" dirty="0"/>
          </a:p>
        </p:txBody>
      </p:sp>
      <p:sp>
        <p:nvSpPr>
          <p:cNvPr id="354" name="TextBox 353"/>
          <p:cNvSpPr txBox="1"/>
          <p:nvPr/>
        </p:nvSpPr>
        <p:spPr>
          <a:xfrm>
            <a:off x="7842744" y="975651"/>
            <a:ext cx="565607" cy="307777"/>
          </a:xfrm>
          <a:prstGeom prst="rect">
            <a:avLst/>
          </a:prstGeom>
          <a:noFill/>
        </p:spPr>
        <p:txBody>
          <a:bodyPr wrap="square" rtlCol="0">
            <a:spAutoFit/>
          </a:bodyPr>
          <a:lstStyle/>
          <a:p>
            <a:r>
              <a:rPr lang="en-US" sz="1400" dirty="0" smtClean="0"/>
              <a:t>75</a:t>
            </a:r>
            <a:endParaRPr lang="en-US" sz="1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1064518" y="396270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500424"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936330"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2372236"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808142"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626446" y="611736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6062352"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49825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9341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3700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626446" y="5782128"/>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6062352"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49825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9341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3700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637093" y="543057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6072999"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50890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9448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3807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637093" y="5045007"/>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6072999"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50890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9448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3807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637093" y="468211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6072999"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50890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94481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73807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626446" y="433056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6062352"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49825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93416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73700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637093" y="395634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6072999"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50890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9448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73807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637093" y="3559463"/>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6072999"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50890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9448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73807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637093" y="3224231"/>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6072999"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50890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9448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73807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5" name="Oval 124"/>
          <p:cNvSpPr/>
          <p:nvPr/>
        </p:nvSpPr>
        <p:spPr>
          <a:xfrm flipV="1">
            <a:off x="5647740" y="2872682"/>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6" name="Oval 125"/>
          <p:cNvSpPr/>
          <p:nvPr/>
        </p:nvSpPr>
        <p:spPr>
          <a:xfrm flipV="1">
            <a:off x="6083646" y="287268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7" name="Oval 126"/>
          <p:cNvSpPr/>
          <p:nvPr/>
        </p:nvSpPr>
        <p:spPr>
          <a:xfrm flipV="1">
            <a:off x="6519552"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8" name="Oval 127"/>
          <p:cNvSpPr/>
          <p:nvPr/>
        </p:nvSpPr>
        <p:spPr>
          <a:xfrm flipV="1">
            <a:off x="6955458"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9" name="Oval 128"/>
          <p:cNvSpPr/>
          <p:nvPr/>
        </p:nvSpPr>
        <p:spPr>
          <a:xfrm flipV="1">
            <a:off x="7391364"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0" name="Oval 129"/>
          <p:cNvSpPr/>
          <p:nvPr/>
        </p:nvSpPr>
        <p:spPr>
          <a:xfrm flipV="1">
            <a:off x="5647740" y="248711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1" name="Oval 130"/>
          <p:cNvSpPr/>
          <p:nvPr/>
        </p:nvSpPr>
        <p:spPr>
          <a:xfrm flipV="1">
            <a:off x="6083646" y="248711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2" name="Oval 131"/>
          <p:cNvSpPr/>
          <p:nvPr/>
        </p:nvSpPr>
        <p:spPr>
          <a:xfrm flipV="1">
            <a:off x="6519552"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3" name="Oval 132"/>
          <p:cNvSpPr/>
          <p:nvPr/>
        </p:nvSpPr>
        <p:spPr>
          <a:xfrm flipV="1">
            <a:off x="6955458"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4" name="Oval 133"/>
          <p:cNvSpPr/>
          <p:nvPr/>
        </p:nvSpPr>
        <p:spPr>
          <a:xfrm flipV="1">
            <a:off x="7391364"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5" name="Oval 134"/>
          <p:cNvSpPr/>
          <p:nvPr/>
        </p:nvSpPr>
        <p:spPr>
          <a:xfrm flipV="1">
            <a:off x="5647740" y="2124222"/>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6" name="Oval 135"/>
          <p:cNvSpPr/>
          <p:nvPr/>
        </p:nvSpPr>
        <p:spPr>
          <a:xfrm flipV="1">
            <a:off x="6083646" y="212422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7" name="Oval 136"/>
          <p:cNvSpPr/>
          <p:nvPr/>
        </p:nvSpPr>
        <p:spPr>
          <a:xfrm flipV="1">
            <a:off x="6519552"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8" name="Oval 137"/>
          <p:cNvSpPr/>
          <p:nvPr/>
        </p:nvSpPr>
        <p:spPr>
          <a:xfrm flipV="1">
            <a:off x="6955458"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9" name="Oval 138"/>
          <p:cNvSpPr/>
          <p:nvPr/>
        </p:nvSpPr>
        <p:spPr>
          <a:xfrm flipV="1">
            <a:off x="7391364"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0" name="Oval 139"/>
          <p:cNvSpPr/>
          <p:nvPr/>
        </p:nvSpPr>
        <p:spPr>
          <a:xfrm flipV="1">
            <a:off x="5637093" y="1772672"/>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1" name="Oval 140"/>
          <p:cNvSpPr/>
          <p:nvPr/>
        </p:nvSpPr>
        <p:spPr>
          <a:xfrm flipV="1">
            <a:off x="6072999" y="177267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2" name="Oval 141"/>
          <p:cNvSpPr/>
          <p:nvPr/>
        </p:nvSpPr>
        <p:spPr>
          <a:xfrm flipV="1">
            <a:off x="6508905"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3" name="Oval 142"/>
          <p:cNvSpPr/>
          <p:nvPr/>
        </p:nvSpPr>
        <p:spPr>
          <a:xfrm flipV="1">
            <a:off x="6944811"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4" name="Oval 143"/>
          <p:cNvSpPr/>
          <p:nvPr/>
        </p:nvSpPr>
        <p:spPr>
          <a:xfrm flipV="1">
            <a:off x="7380717"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5" name="Oval 144"/>
          <p:cNvSpPr/>
          <p:nvPr/>
        </p:nvSpPr>
        <p:spPr>
          <a:xfrm flipV="1">
            <a:off x="5647740" y="1398443"/>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6" name="Oval 145"/>
          <p:cNvSpPr/>
          <p:nvPr/>
        </p:nvSpPr>
        <p:spPr>
          <a:xfrm flipV="1">
            <a:off x="6083646" y="139844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6519552"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6955458"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7391364"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5637093" y="1048278"/>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flipV="1">
            <a:off x="6072999" y="104827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flipV="1">
            <a:off x="6508905"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3" name="Oval 152"/>
          <p:cNvSpPr/>
          <p:nvPr/>
        </p:nvSpPr>
        <p:spPr>
          <a:xfrm flipV="1">
            <a:off x="6944811"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flipV="1">
            <a:off x="7380717"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594645" y="389942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51141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51078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1191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511280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511916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511916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511916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511280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5124141" y="3177052"/>
            <a:ext cx="317510" cy="307777"/>
          </a:xfrm>
          <a:prstGeom prst="rect">
            <a:avLst/>
          </a:prstGeom>
          <a:noFill/>
        </p:spPr>
        <p:txBody>
          <a:bodyPr wrap="square" rtlCol="0">
            <a:spAutoFit/>
          </a:bodyPr>
          <a:lstStyle/>
          <a:p>
            <a:r>
              <a:rPr lang="en-US" sz="1400" dirty="0"/>
              <a:t>9</a:t>
            </a:r>
          </a:p>
        </p:txBody>
      </p:sp>
      <p:sp>
        <p:nvSpPr>
          <p:cNvPr id="171" name="TextBox 170"/>
          <p:cNvSpPr txBox="1"/>
          <p:nvPr/>
        </p:nvSpPr>
        <p:spPr>
          <a:xfrm>
            <a:off x="5068821" y="2793056"/>
            <a:ext cx="468535" cy="307777"/>
          </a:xfrm>
          <a:prstGeom prst="rect">
            <a:avLst/>
          </a:prstGeom>
          <a:noFill/>
        </p:spPr>
        <p:txBody>
          <a:bodyPr wrap="square" rtlCol="0">
            <a:spAutoFit/>
          </a:bodyPr>
          <a:lstStyle/>
          <a:p>
            <a:r>
              <a:rPr lang="en-US" sz="1400" dirty="0" smtClean="0"/>
              <a:t>10</a:t>
            </a:r>
            <a:endParaRPr lang="en-US" sz="1400" dirty="0"/>
          </a:p>
        </p:txBody>
      </p:sp>
      <p:sp>
        <p:nvSpPr>
          <p:cNvPr id="172" name="TextBox 171"/>
          <p:cNvSpPr txBox="1"/>
          <p:nvPr/>
        </p:nvSpPr>
        <p:spPr>
          <a:xfrm>
            <a:off x="5068824" y="2428579"/>
            <a:ext cx="565607" cy="307777"/>
          </a:xfrm>
          <a:prstGeom prst="rect">
            <a:avLst/>
          </a:prstGeom>
          <a:noFill/>
        </p:spPr>
        <p:txBody>
          <a:bodyPr wrap="square" rtlCol="0">
            <a:spAutoFit/>
          </a:bodyPr>
          <a:lstStyle/>
          <a:p>
            <a:r>
              <a:rPr lang="en-US" sz="1400" dirty="0" smtClean="0"/>
              <a:t>11</a:t>
            </a:r>
            <a:endParaRPr lang="en-US" sz="1400" dirty="0"/>
          </a:p>
        </p:txBody>
      </p:sp>
      <p:sp>
        <p:nvSpPr>
          <p:cNvPr id="173" name="TextBox 172"/>
          <p:cNvSpPr txBox="1"/>
          <p:nvPr/>
        </p:nvSpPr>
        <p:spPr>
          <a:xfrm>
            <a:off x="5068824" y="2075442"/>
            <a:ext cx="565607" cy="307777"/>
          </a:xfrm>
          <a:prstGeom prst="rect">
            <a:avLst/>
          </a:prstGeom>
          <a:noFill/>
        </p:spPr>
        <p:txBody>
          <a:bodyPr wrap="square" rtlCol="0">
            <a:spAutoFit/>
          </a:bodyPr>
          <a:lstStyle/>
          <a:p>
            <a:r>
              <a:rPr lang="en-US" sz="1400" dirty="0" smtClean="0"/>
              <a:t>12</a:t>
            </a:r>
            <a:endParaRPr lang="en-US" sz="1400" dirty="0"/>
          </a:p>
        </p:txBody>
      </p:sp>
      <p:sp>
        <p:nvSpPr>
          <p:cNvPr id="174" name="TextBox 173"/>
          <p:cNvSpPr txBox="1"/>
          <p:nvPr/>
        </p:nvSpPr>
        <p:spPr>
          <a:xfrm>
            <a:off x="5073809" y="1699625"/>
            <a:ext cx="565607" cy="307777"/>
          </a:xfrm>
          <a:prstGeom prst="rect">
            <a:avLst/>
          </a:prstGeom>
          <a:noFill/>
        </p:spPr>
        <p:txBody>
          <a:bodyPr wrap="square" rtlCol="0">
            <a:spAutoFit/>
          </a:bodyPr>
          <a:lstStyle/>
          <a:p>
            <a:r>
              <a:rPr lang="en-US" sz="1400" dirty="0" smtClean="0"/>
              <a:t>13</a:t>
            </a:r>
            <a:endParaRPr lang="en-US" sz="1400" dirty="0"/>
          </a:p>
        </p:txBody>
      </p:sp>
      <p:sp>
        <p:nvSpPr>
          <p:cNvPr id="175" name="TextBox 174"/>
          <p:cNvSpPr txBox="1"/>
          <p:nvPr/>
        </p:nvSpPr>
        <p:spPr>
          <a:xfrm>
            <a:off x="5062469" y="1323808"/>
            <a:ext cx="565607" cy="307777"/>
          </a:xfrm>
          <a:prstGeom prst="rect">
            <a:avLst/>
          </a:prstGeom>
          <a:noFill/>
        </p:spPr>
        <p:txBody>
          <a:bodyPr wrap="square" rtlCol="0">
            <a:spAutoFit/>
          </a:bodyPr>
          <a:lstStyle/>
          <a:p>
            <a:r>
              <a:rPr lang="en-US" sz="1400" dirty="0" smtClean="0"/>
              <a:t>14</a:t>
            </a:r>
            <a:endParaRPr lang="en-US" sz="1400" dirty="0"/>
          </a:p>
        </p:txBody>
      </p:sp>
      <p:sp>
        <p:nvSpPr>
          <p:cNvPr id="176" name="TextBox 175"/>
          <p:cNvSpPr txBox="1"/>
          <p:nvPr/>
        </p:nvSpPr>
        <p:spPr>
          <a:xfrm>
            <a:off x="5063160" y="982011"/>
            <a:ext cx="565607" cy="307777"/>
          </a:xfrm>
          <a:prstGeom prst="rect">
            <a:avLst/>
          </a:prstGeom>
          <a:noFill/>
        </p:spPr>
        <p:txBody>
          <a:bodyPr wrap="square" rtlCol="0">
            <a:spAutoFit/>
          </a:bodyPr>
          <a:lstStyle/>
          <a:p>
            <a:r>
              <a:rPr lang="en-US" sz="1400" dirty="0" smtClean="0"/>
              <a:t>15</a:t>
            </a:r>
            <a:endParaRPr lang="en-US" sz="1400" dirty="0"/>
          </a:p>
        </p:txBody>
      </p:sp>
      <p:sp>
        <p:nvSpPr>
          <p:cNvPr id="177" name="TextBox 176"/>
          <p:cNvSpPr txBox="1"/>
          <p:nvPr/>
        </p:nvSpPr>
        <p:spPr>
          <a:xfrm>
            <a:off x="3243141" y="6049217"/>
            <a:ext cx="544298" cy="307777"/>
          </a:xfrm>
          <a:prstGeom prst="rect">
            <a:avLst/>
          </a:prstGeom>
          <a:noFill/>
        </p:spPr>
        <p:txBody>
          <a:bodyPr wrap="square" rtlCol="0">
            <a:spAutoFit/>
          </a:bodyPr>
          <a:lstStyle/>
          <a:p>
            <a:r>
              <a:rPr lang="en-US" sz="1400" dirty="0"/>
              <a:t>5</a:t>
            </a:r>
          </a:p>
        </p:txBody>
      </p:sp>
      <p:sp>
        <p:nvSpPr>
          <p:cNvPr id="178" name="TextBox 177"/>
          <p:cNvSpPr txBox="1"/>
          <p:nvPr/>
        </p:nvSpPr>
        <p:spPr>
          <a:xfrm>
            <a:off x="3236781" y="5691317"/>
            <a:ext cx="544298" cy="307777"/>
          </a:xfrm>
          <a:prstGeom prst="rect">
            <a:avLst/>
          </a:prstGeom>
          <a:noFill/>
        </p:spPr>
        <p:txBody>
          <a:bodyPr wrap="square" rtlCol="0">
            <a:spAutoFit/>
          </a:bodyPr>
          <a:lstStyle/>
          <a:p>
            <a:r>
              <a:rPr lang="en-US" sz="1400" dirty="0" smtClean="0"/>
              <a:t>10</a:t>
            </a:r>
            <a:endParaRPr lang="en-US" sz="1400" dirty="0"/>
          </a:p>
        </p:txBody>
      </p:sp>
      <p:sp>
        <p:nvSpPr>
          <p:cNvPr id="179" name="TextBox 178"/>
          <p:cNvSpPr txBox="1"/>
          <p:nvPr/>
        </p:nvSpPr>
        <p:spPr>
          <a:xfrm>
            <a:off x="3248121" y="5372200"/>
            <a:ext cx="544298" cy="307777"/>
          </a:xfrm>
          <a:prstGeom prst="rect">
            <a:avLst/>
          </a:prstGeom>
          <a:noFill/>
        </p:spPr>
        <p:txBody>
          <a:bodyPr wrap="square" rtlCol="0">
            <a:spAutoFit/>
          </a:bodyPr>
          <a:lstStyle/>
          <a:p>
            <a:r>
              <a:rPr lang="en-US" sz="1400" dirty="0" smtClean="0"/>
              <a:t>15</a:t>
            </a:r>
            <a:endParaRPr lang="en-US" sz="1400" dirty="0"/>
          </a:p>
        </p:txBody>
      </p:sp>
      <p:sp>
        <p:nvSpPr>
          <p:cNvPr id="180" name="TextBox 179"/>
          <p:cNvSpPr txBox="1"/>
          <p:nvPr/>
        </p:nvSpPr>
        <p:spPr>
          <a:xfrm>
            <a:off x="3241766" y="4988204"/>
            <a:ext cx="544298" cy="307777"/>
          </a:xfrm>
          <a:prstGeom prst="rect">
            <a:avLst/>
          </a:prstGeom>
          <a:noFill/>
        </p:spPr>
        <p:txBody>
          <a:bodyPr wrap="square" rtlCol="0">
            <a:spAutoFit/>
          </a:bodyPr>
          <a:lstStyle/>
          <a:p>
            <a:r>
              <a:rPr lang="en-US" sz="1400" dirty="0" smtClean="0"/>
              <a:t>20</a:t>
            </a:r>
            <a:endParaRPr lang="en-US" sz="1400" dirty="0"/>
          </a:p>
        </p:txBody>
      </p:sp>
      <p:sp>
        <p:nvSpPr>
          <p:cNvPr id="181" name="TextBox 180"/>
          <p:cNvSpPr txBox="1"/>
          <p:nvPr/>
        </p:nvSpPr>
        <p:spPr>
          <a:xfrm>
            <a:off x="3248121" y="4623727"/>
            <a:ext cx="544298" cy="307777"/>
          </a:xfrm>
          <a:prstGeom prst="rect">
            <a:avLst/>
          </a:prstGeom>
          <a:noFill/>
        </p:spPr>
        <p:txBody>
          <a:bodyPr wrap="square" rtlCol="0">
            <a:spAutoFit/>
          </a:bodyPr>
          <a:lstStyle/>
          <a:p>
            <a:r>
              <a:rPr lang="en-US" sz="1400" dirty="0" smtClean="0"/>
              <a:t>25</a:t>
            </a:r>
            <a:endParaRPr lang="en-US" sz="1400" dirty="0"/>
          </a:p>
        </p:txBody>
      </p:sp>
      <p:sp>
        <p:nvSpPr>
          <p:cNvPr id="182" name="TextBox 181"/>
          <p:cNvSpPr txBox="1"/>
          <p:nvPr/>
        </p:nvSpPr>
        <p:spPr>
          <a:xfrm>
            <a:off x="3248121" y="4270590"/>
            <a:ext cx="544298" cy="307777"/>
          </a:xfrm>
          <a:prstGeom prst="rect">
            <a:avLst/>
          </a:prstGeom>
          <a:noFill/>
        </p:spPr>
        <p:txBody>
          <a:bodyPr wrap="square" rtlCol="0">
            <a:spAutoFit/>
          </a:bodyPr>
          <a:lstStyle/>
          <a:p>
            <a:r>
              <a:rPr lang="en-US" sz="1400" dirty="0" smtClean="0"/>
              <a:t>30</a:t>
            </a:r>
            <a:endParaRPr lang="en-US" sz="1400" dirty="0"/>
          </a:p>
        </p:txBody>
      </p:sp>
      <p:sp>
        <p:nvSpPr>
          <p:cNvPr id="183" name="TextBox 182"/>
          <p:cNvSpPr txBox="1"/>
          <p:nvPr/>
        </p:nvSpPr>
        <p:spPr>
          <a:xfrm>
            <a:off x="3248121" y="3899326"/>
            <a:ext cx="544298" cy="307777"/>
          </a:xfrm>
          <a:prstGeom prst="rect">
            <a:avLst/>
          </a:prstGeom>
          <a:noFill/>
        </p:spPr>
        <p:txBody>
          <a:bodyPr wrap="square" rtlCol="0">
            <a:spAutoFit/>
          </a:bodyPr>
          <a:lstStyle/>
          <a:p>
            <a:r>
              <a:rPr lang="en-US" sz="1400" dirty="0" smtClean="0"/>
              <a:t>35</a:t>
            </a:r>
            <a:endParaRPr lang="en-US" sz="1400" dirty="0"/>
          </a:p>
        </p:txBody>
      </p:sp>
      <p:sp>
        <p:nvSpPr>
          <p:cNvPr id="185" name="TextBox 184"/>
          <p:cNvSpPr txBox="1"/>
          <p:nvPr/>
        </p:nvSpPr>
        <p:spPr>
          <a:xfrm>
            <a:off x="7848404" y="6041471"/>
            <a:ext cx="503935" cy="307777"/>
          </a:xfrm>
          <a:prstGeom prst="rect">
            <a:avLst/>
          </a:prstGeom>
          <a:noFill/>
        </p:spPr>
        <p:txBody>
          <a:bodyPr wrap="square" rtlCol="0">
            <a:spAutoFit/>
          </a:bodyPr>
          <a:lstStyle/>
          <a:p>
            <a:r>
              <a:rPr lang="en-US" sz="1400" dirty="0"/>
              <a:t>5</a:t>
            </a:r>
          </a:p>
        </p:txBody>
      </p:sp>
      <p:sp>
        <p:nvSpPr>
          <p:cNvPr id="186" name="TextBox 185"/>
          <p:cNvSpPr txBox="1"/>
          <p:nvPr/>
        </p:nvSpPr>
        <p:spPr>
          <a:xfrm>
            <a:off x="7842044" y="5683571"/>
            <a:ext cx="503935" cy="307777"/>
          </a:xfrm>
          <a:prstGeom prst="rect">
            <a:avLst/>
          </a:prstGeom>
          <a:noFill/>
        </p:spPr>
        <p:txBody>
          <a:bodyPr wrap="square" rtlCol="0">
            <a:spAutoFit/>
          </a:bodyPr>
          <a:lstStyle/>
          <a:p>
            <a:r>
              <a:rPr lang="en-US" sz="1400" dirty="0" smtClean="0"/>
              <a:t>10</a:t>
            </a:r>
            <a:endParaRPr lang="en-US" sz="1400" dirty="0"/>
          </a:p>
        </p:txBody>
      </p:sp>
      <p:sp>
        <p:nvSpPr>
          <p:cNvPr id="187" name="TextBox 186"/>
          <p:cNvSpPr txBox="1"/>
          <p:nvPr/>
        </p:nvSpPr>
        <p:spPr>
          <a:xfrm>
            <a:off x="7853384" y="5364454"/>
            <a:ext cx="503935" cy="307777"/>
          </a:xfrm>
          <a:prstGeom prst="rect">
            <a:avLst/>
          </a:prstGeom>
          <a:noFill/>
        </p:spPr>
        <p:txBody>
          <a:bodyPr wrap="square" rtlCol="0">
            <a:spAutoFit/>
          </a:bodyPr>
          <a:lstStyle/>
          <a:p>
            <a:r>
              <a:rPr lang="en-US" sz="1400" dirty="0" smtClean="0"/>
              <a:t>15</a:t>
            </a:r>
            <a:endParaRPr lang="en-US" sz="1400" dirty="0"/>
          </a:p>
        </p:txBody>
      </p:sp>
      <p:sp>
        <p:nvSpPr>
          <p:cNvPr id="188" name="TextBox 187"/>
          <p:cNvSpPr txBox="1"/>
          <p:nvPr/>
        </p:nvSpPr>
        <p:spPr>
          <a:xfrm>
            <a:off x="7847029" y="4980458"/>
            <a:ext cx="503935" cy="307777"/>
          </a:xfrm>
          <a:prstGeom prst="rect">
            <a:avLst/>
          </a:prstGeom>
          <a:noFill/>
        </p:spPr>
        <p:txBody>
          <a:bodyPr wrap="square" rtlCol="0">
            <a:spAutoFit/>
          </a:bodyPr>
          <a:lstStyle/>
          <a:p>
            <a:r>
              <a:rPr lang="en-US" sz="1400" dirty="0" smtClean="0"/>
              <a:t>20</a:t>
            </a:r>
            <a:endParaRPr lang="en-US" sz="1400" dirty="0"/>
          </a:p>
        </p:txBody>
      </p:sp>
      <p:sp>
        <p:nvSpPr>
          <p:cNvPr id="189" name="TextBox 188"/>
          <p:cNvSpPr txBox="1"/>
          <p:nvPr/>
        </p:nvSpPr>
        <p:spPr>
          <a:xfrm>
            <a:off x="7853384" y="4615981"/>
            <a:ext cx="503935" cy="307777"/>
          </a:xfrm>
          <a:prstGeom prst="rect">
            <a:avLst/>
          </a:prstGeom>
          <a:noFill/>
        </p:spPr>
        <p:txBody>
          <a:bodyPr wrap="square" rtlCol="0">
            <a:spAutoFit/>
          </a:bodyPr>
          <a:lstStyle/>
          <a:p>
            <a:r>
              <a:rPr lang="en-US" sz="1400" dirty="0" smtClean="0"/>
              <a:t>25</a:t>
            </a:r>
            <a:endParaRPr lang="en-US" sz="1400" dirty="0"/>
          </a:p>
        </p:txBody>
      </p:sp>
      <p:sp>
        <p:nvSpPr>
          <p:cNvPr id="190" name="TextBox 189"/>
          <p:cNvSpPr txBox="1"/>
          <p:nvPr/>
        </p:nvSpPr>
        <p:spPr>
          <a:xfrm>
            <a:off x="7853384" y="4262844"/>
            <a:ext cx="503935" cy="307777"/>
          </a:xfrm>
          <a:prstGeom prst="rect">
            <a:avLst/>
          </a:prstGeom>
          <a:noFill/>
        </p:spPr>
        <p:txBody>
          <a:bodyPr wrap="square" rtlCol="0">
            <a:spAutoFit/>
          </a:bodyPr>
          <a:lstStyle/>
          <a:p>
            <a:r>
              <a:rPr lang="en-US" sz="1400" dirty="0" smtClean="0"/>
              <a:t>30</a:t>
            </a:r>
            <a:endParaRPr lang="en-US" sz="1400" dirty="0"/>
          </a:p>
        </p:txBody>
      </p:sp>
      <p:sp>
        <p:nvSpPr>
          <p:cNvPr id="191" name="TextBox 190"/>
          <p:cNvSpPr txBox="1"/>
          <p:nvPr/>
        </p:nvSpPr>
        <p:spPr>
          <a:xfrm>
            <a:off x="7853384" y="3847709"/>
            <a:ext cx="503935" cy="307777"/>
          </a:xfrm>
          <a:prstGeom prst="rect">
            <a:avLst/>
          </a:prstGeom>
          <a:noFill/>
        </p:spPr>
        <p:txBody>
          <a:bodyPr wrap="square" rtlCol="0">
            <a:spAutoFit/>
          </a:bodyPr>
          <a:lstStyle/>
          <a:p>
            <a:r>
              <a:rPr lang="en-US" sz="1400" dirty="0" smtClean="0"/>
              <a:t>35</a:t>
            </a:r>
            <a:endParaRPr lang="en-US" sz="1400" dirty="0"/>
          </a:p>
        </p:txBody>
      </p:sp>
      <p:sp>
        <p:nvSpPr>
          <p:cNvPr id="192" name="TextBox 191"/>
          <p:cNvSpPr txBox="1"/>
          <p:nvPr/>
        </p:nvSpPr>
        <p:spPr>
          <a:xfrm>
            <a:off x="7847024" y="3489809"/>
            <a:ext cx="503935" cy="307777"/>
          </a:xfrm>
          <a:prstGeom prst="rect">
            <a:avLst/>
          </a:prstGeom>
          <a:noFill/>
        </p:spPr>
        <p:txBody>
          <a:bodyPr wrap="square" rtlCol="0">
            <a:spAutoFit/>
          </a:bodyPr>
          <a:lstStyle/>
          <a:p>
            <a:r>
              <a:rPr lang="en-US" sz="1400" dirty="0" smtClean="0"/>
              <a:t>40</a:t>
            </a:r>
            <a:endParaRPr lang="en-US" sz="1400" dirty="0"/>
          </a:p>
        </p:txBody>
      </p:sp>
      <p:sp>
        <p:nvSpPr>
          <p:cNvPr id="193" name="TextBox 192"/>
          <p:cNvSpPr txBox="1"/>
          <p:nvPr/>
        </p:nvSpPr>
        <p:spPr>
          <a:xfrm>
            <a:off x="7858364" y="3170692"/>
            <a:ext cx="503935" cy="307777"/>
          </a:xfrm>
          <a:prstGeom prst="rect">
            <a:avLst/>
          </a:prstGeom>
          <a:noFill/>
        </p:spPr>
        <p:txBody>
          <a:bodyPr wrap="square" rtlCol="0">
            <a:spAutoFit/>
          </a:bodyPr>
          <a:lstStyle/>
          <a:p>
            <a:r>
              <a:rPr lang="en-US" sz="1400" dirty="0" smtClean="0"/>
              <a:t>45</a:t>
            </a:r>
            <a:endParaRPr lang="en-US" sz="1400" dirty="0"/>
          </a:p>
        </p:txBody>
      </p:sp>
      <p:sp>
        <p:nvSpPr>
          <p:cNvPr id="194" name="TextBox 193"/>
          <p:cNvSpPr txBox="1"/>
          <p:nvPr/>
        </p:nvSpPr>
        <p:spPr>
          <a:xfrm>
            <a:off x="7848405" y="2786696"/>
            <a:ext cx="468535" cy="307777"/>
          </a:xfrm>
          <a:prstGeom prst="rect">
            <a:avLst/>
          </a:prstGeom>
          <a:noFill/>
        </p:spPr>
        <p:txBody>
          <a:bodyPr wrap="square" rtlCol="0">
            <a:spAutoFit/>
          </a:bodyPr>
          <a:lstStyle/>
          <a:p>
            <a:r>
              <a:rPr lang="en-US" sz="1400" dirty="0" smtClean="0"/>
              <a:t>50</a:t>
            </a:r>
            <a:endParaRPr lang="en-US" sz="1400" dirty="0"/>
          </a:p>
        </p:txBody>
      </p:sp>
      <p:sp>
        <p:nvSpPr>
          <p:cNvPr id="195" name="TextBox 194"/>
          <p:cNvSpPr txBox="1"/>
          <p:nvPr/>
        </p:nvSpPr>
        <p:spPr>
          <a:xfrm>
            <a:off x="7848408" y="2422219"/>
            <a:ext cx="565607" cy="307777"/>
          </a:xfrm>
          <a:prstGeom prst="rect">
            <a:avLst/>
          </a:prstGeom>
          <a:noFill/>
        </p:spPr>
        <p:txBody>
          <a:bodyPr wrap="square" rtlCol="0">
            <a:spAutoFit/>
          </a:bodyPr>
          <a:lstStyle/>
          <a:p>
            <a:r>
              <a:rPr lang="en-US" sz="1400" dirty="0" smtClean="0"/>
              <a:t>55</a:t>
            </a:r>
            <a:endParaRPr lang="en-US" sz="1400" dirty="0"/>
          </a:p>
        </p:txBody>
      </p:sp>
      <p:sp>
        <p:nvSpPr>
          <p:cNvPr id="196" name="TextBox 195"/>
          <p:cNvSpPr txBox="1"/>
          <p:nvPr/>
        </p:nvSpPr>
        <p:spPr>
          <a:xfrm>
            <a:off x="7837068" y="2069082"/>
            <a:ext cx="565607" cy="307777"/>
          </a:xfrm>
          <a:prstGeom prst="rect">
            <a:avLst/>
          </a:prstGeom>
          <a:noFill/>
        </p:spPr>
        <p:txBody>
          <a:bodyPr wrap="square" rtlCol="0">
            <a:spAutoFit/>
          </a:bodyPr>
          <a:lstStyle/>
          <a:p>
            <a:r>
              <a:rPr lang="en-US" sz="1400" dirty="0" smtClean="0"/>
              <a:t>60</a:t>
            </a:r>
            <a:endParaRPr lang="en-US" sz="1400" dirty="0"/>
          </a:p>
        </p:txBody>
      </p:sp>
      <p:sp>
        <p:nvSpPr>
          <p:cNvPr id="197" name="TextBox 196"/>
          <p:cNvSpPr txBox="1"/>
          <p:nvPr/>
        </p:nvSpPr>
        <p:spPr>
          <a:xfrm>
            <a:off x="7842053" y="1693265"/>
            <a:ext cx="565607" cy="307777"/>
          </a:xfrm>
          <a:prstGeom prst="rect">
            <a:avLst/>
          </a:prstGeom>
          <a:noFill/>
        </p:spPr>
        <p:txBody>
          <a:bodyPr wrap="square" rtlCol="0">
            <a:spAutoFit/>
          </a:bodyPr>
          <a:lstStyle/>
          <a:p>
            <a:r>
              <a:rPr lang="en-US" sz="1400" dirty="0" smtClean="0"/>
              <a:t>65</a:t>
            </a:r>
            <a:endParaRPr lang="en-US" sz="1400" dirty="0"/>
          </a:p>
        </p:txBody>
      </p:sp>
      <p:sp>
        <p:nvSpPr>
          <p:cNvPr id="198" name="TextBox 197"/>
          <p:cNvSpPr txBox="1"/>
          <p:nvPr/>
        </p:nvSpPr>
        <p:spPr>
          <a:xfrm>
            <a:off x="7842053" y="1317448"/>
            <a:ext cx="565607" cy="307777"/>
          </a:xfrm>
          <a:prstGeom prst="rect">
            <a:avLst/>
          </a:prstGeom>
          <a:noFill/>
        </p:spPr>
        <p:txBody>
          <a:bodyPr wrap="square" rtlCol="0">
            <a:spAutoFit/>
          </a:bodyPr>
          <a:lstStyle/>
          <a:p>
            <a:r>
              <a:rPr lang="en-US" sz="1400" dirty="0" smtClean="0"/>
              <a:t>70</a:t>
            </a:r>
            <a:endParaRPr lang="en-US" sz="1400" dirty="0"/>
          </a:p>
        </p:txBody>
      </p:sp>
      <p:sp>
        <p:nvSpPr>
          <p:cNvPr id="199" name="TextBox 198"/>
          <p:cNvSpPr txBox="1"/>
          <p:nvPr/>
        </p:nvSpPr>
        <p:spPr>
          <a:xfrm>
            <a:off x="7842744" y="975651"/>
            <a:ext cx="565607" cy="307777"/>
          </a:xfrm>
          <a:prstGeom prst="rect">
            <a:avLst/>
          </a:prstGeom>
          <a:noFill/>
        </p:spPr>
        <p:txBody>
          <a:bodyPr wrap="square" rtlCol="0">
            <a:spAutoFit/>
          </a:bodyPr>
          <a:lstStyle/>
          <a:p>
            <a:r>
              <a:rPr lang="en-US" sz="1400" dirty="0" smtClean="0"/>
              <a:t>75</a:t>
            </a:r>
            <a:endParaRPr lang="en-US" sz="1400" dirty="0"/>
          </a:p>
        </p:txBody>
      </p:sp>
      <p:sp>
        <p:nvSpPr>
          <p:cNvPr id="200" name="TextBox 199"/>
          <p:cNvSpPr txBox="1"/>
          <p:nvPr/>
        </p:nvSpPr>
        <p:spPr>
          <a:xfrm>
            <a:off x="583305" y="658131"/>
            <a:ext cx="3873172" cy="2862323"/>
          </a:xfrm>
          <a:prstGeom prst="rect">
            <a:avLst/>
          </a:prstGeom>
          <a:noFill/>
        </p:spPr>
        <p:txBody>
          <a:bodyPr wrap="square" rtlCol="0">
            <a:spAutoFit/>
          </a:bodyPr>
          <a:lstStyle/>
          <a:p>
            <a:r>
              <a:rPr lang="en-US" dirty="0" smtClean="0"/>
              <a:t>Linda has 35 and </a:t>
            </a:r>
            <a:r>
              <a:rPr lang="en-US" dirty="0" err="1" smtClean="0"/>
              <a:t>Alishka</a:t>
            </a:r>
            <a:r>
              <a:rPr lang="en-US" dirty="0" smtClean="0"/>
              <a:t> has 75.</a:t>
            </a:r>
          </a:p>
          <a:p>
            <a:endParaRPr lang="en-US" dirty="0" smtClean="0"/>
          </a:p>
          <a:p>
            <a:r>
              <a:rPr lang="en-US" dirty="0" smtClean="0"/>
              <a:t>How many should each give away to be considered </a:t>
            </a:r>
            <a:r>
              <a:rPr lang="en-US" b="1" dirty="0" smtClean="0"/>
              <a:t>equally generous</a:t>
            </a:r>
            <a:r>
              <a:rPr lang="en-US" dirty="0" smtClean="0"/>
              <a:t> in the ‘for every’ sense?</a:t>
            </a:r>
          </a:p>
          <a:p>
            <a:endParaRPr lang="en-US" dirty="0" smtClean="0"/>
          </a:p>
          <a:p>
            <a:r>
              <a:rPr lang="en-US" dirty="0" smtClean="0">
                <a:solidFill>
                  <a:srgbClr val="3366FF"/>
                </a:solidFill>
              </a:rPr>
              <a:t>How about</a:t>
            </a:r>
          </a:p>
          <a:p>
            <a:r>
              <a:rPr lang="en-US" dirty="0" smtClean="0">
                <a:solidFill>
                  <a:srgbClr val="3366FF"/>
                </a:solidFill>
              </a:rPr>
              <a:t>Linda gives 14 and </a:t>
            </a:r>
            <a:r>
              <a:rPr lang="en-US" dirty="0" err="1" smtClean="0">
                <a:solidFill>
                  <a:srgbClr val="3366FF"/>
                </a:solidFill>
              </a:rPr>
              <a:t>Alishka</a:t>
            </a:r>
            <a:r>
              <a:rPr lang="en-US" dirty="0" smtClean="0">
                <a:solidFill>
                  <a:srgbClr val="3366FF"/>
                </a:solidFill>
              </a:rPr>
              <a:t> 30? Why does this work?</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0" name="TextBox 199"/>
          <p:cNvSpPr txBox="1"/>
          <p:nvPr/>
        </p:nvSpPr>
        <p:spPr>
          <a:xfrm>
            <a:off x="583305" y="658131"/>
            <a:ext cx="3873172" cy="2585323"/>
          </a:xfrm>
          <a:prstGeom prst="rect">
            <a:avLst/>
          </a:prstGeom>
          <a:noFill/>
        </p:spPr>
        <p:txBody>
          <a:bodyPr wrap="square" rtlCol="0">
            <a:spAutoFit/>
          </a:bodyPr>
          <a:lstStyle/>
          <a:p>
            <a:r>
              <a:rPr lang="en-US" dirty="0" smtClean="0"/>
              <a:t>Linda has 35 and </a:t>
            </a:r>
            <a:r>
              <a:rPr lang="en-US" dirty="0" err="1" smtClean="0"/>
              <a:t>Alishka</a:t>
            </a:r>
            <a:r>
              <a:rPr lang="en-US" dirty="0" smtClean="0"/>
              <a:t> has 75.</a:t>
            </a:r>
          </a:p>
          <a:p>
            <a:endParaRPr lang="en-US" dirty="0" smtClean="0"/>
          </a:p>
          <a:p>
            <a:r>
              <a:rPr lang="en-US" dirty="0" smtClean="0"/>
              <a:t>How many should each give away to be considered </a:t>
            </a:r>
            <a:r>
              <a:rPr lang="en-US" b="1" dirty="0" smtClean="0"/>
              <a:t>equally generous</a:t>
            </a:r>
            <a:r>
              <a:rPr lang="en-US" dirty="0" smtClean="0"/>
              <a:t> in the ‘for every’ sense?</a:t>
            </a:r>
          </a:p>
          <a:p>
            <a:endParaRPr lang="en-US" dirty="0" smtClean="0"/>
          </a:p>
          <a:p>
            <a:r>
              <a:rPr lang="en-US" dirty="0" smtClean="0">
                <a:solidFill>
                  <a:srgbClr val="3366FF"/>
                </a:solidFill>
              </a:rPr>
              <a:t>What would it look like if each gave</a:t>
            </a:r>
          </a:p>
          <a:p>
            <a:r>
              <a:rPr lang="en-US" b="1" dirty="0" smtClean="0">
                <a:solidFill>
                  <a:srgbClr val="3366FF"/>
                </a:solidFill>
              </a:rPr>
              <a:t>3 of every 5 </a:t>
            </a:r>
            <a:r>
              <a:rPr lang="en-US" dirty="0" smtClean="0">
                <a:solidFill>
                  <a:srgbClr val="3366FF"/>
                </a:solidFill>
              </a:rPr>
              <a:t>they have?</a:t>
            </a:r>
          </a:p>
          <a:p>
            <a:endParaRPr lang="en-US" dirty="0"/>
          </a:p>
        </p:txBody>
      </p:sp>
      <p:sp>
        <p:nvSpPr>
          <p:cNvPr id="184" name="Oval 183"/>
          <p:cNvSpPr/>
          <p:nvPr/>
        </p:nvSpPr>
        <p:spPr>
          <a:xfrm flipV="1">
            <a:off x="1053871"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flipV="1">
            <a:off x="1489777"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flipV="1">
            <a:off x="1925683"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flipV="1">
            <a:off x="1065211"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p:cNvSpPr/>
          <p:nvPr/>
        </p:nvSpPr>
        <p:spPr>
          <a:xfrm flipV="1">
            <a:off x="1501117"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flipV="1">
            <a:off x="1937023"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flipV="1">
            <a:off x="1064518"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flipV="1">
            <a:off x="1500424"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flipV="1">
            <a:off x="1936330"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3" name="Oval 21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flipV="1">
            <a:off x="1064518"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flipV="1">
            <a:off x="1500424"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flipV="1">
            <a:off x="1936330"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flipV="1">
            <a:off x="1064518"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flipV="1">
            <a:off x="1500424"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flipV="1">
            <a:off x="1936330"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flipV="1">
            <a:off x="1053871"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flipV="1">
            <a:off x="1489777"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flipV="1">
            <a:off x="1925683"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flipV="1">
            <a:off x="1064518"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flipV="1">
            <a:off x="1500424"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2" name="Oval 231"/>
          <p:cNvSpPr/>
          <p:nvPr/>
        </p:nvSpPr>
        <p:spPr>
          <a:xfrm flipV="1">
            <a:off x="1936330"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3" name="Oval 232"/>
          <p:cNvSpPr/>
          <p:nvPr/>
        </p:nvSpPr>
        <p:spPr>
          <a:xfrm flipV="1">
            <a:off x="2372236"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4" name="Oval 233"/>
          <p:cNvSpPr/>
          <p:nvPr/>
        </p:nvSpPr>
        <p:spPr>
          <a:xfrm flipV="1">
            <a:off x="2808142"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5" name="Oval 234"/>
          <p:cNvSpPr/>
          <p:nvPr/>
        </p:nvSpPr>
        <p:spPr>
          <a:xfrm flipV="1">
            <a:off x="5626446"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6" name="Oval 235"/>
          <p:cNvSpPr/>
          <p:nvPr/>
        </p:nvSpPr>
        <p:spPr>
          <a:xfrm flipV="1">
            <a:off x="6062352"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7" name="Oval 236"/>
          <p:cNvSpPr/>
          <p:nvPr/>
        </p:nvSpPr>
        <p:spPr>
          <a:xfrm flipV="1">
            <a:off x="6498258"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8" name="Oval 237"/>
          <p:cNvSpPr/>
          <p:nvPr/>
        </p:nvSpPr>
        <p:spPr>
          <a:xfrm flipV="1">
            <a:off x="69341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9" name="Oval 238"/>
          <p:cNvSpPr/>
          <p:nvPr/>
        </p:nvSpPr>
        <p:spPr>
          <a:xfrm flipV="1">
            <a:off x="73700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0" name="Oval 239"/>
          <p:cNvSpPr/>
          <p:nvPr/>
        </p:nvSpPr>
        <p:spPr>
          <a:xfrm flipV="1">
            <a:off x="5626446"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1" name="Oval 240"/>
          <p:cNvSpPr/>
          <p:nvPr/>
        </p:nvSpPr>
        <p:spPr>
          <a:xfrm flipV="1">
            <a:off x="6062352"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2" name="Oval 241"/>
          <p:cNvSpPr/>
          <p:nvPr/>
        </p:nvSpPr>
        <p:spPr>
          <a:xfrm flipV="1">
            <a:off x="6498258"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3" name="Oval 242"/>
          <p:cNvSpPr/>
          <p:nvPr/>
        </p:nvSpPr>
        <p:spPr>
          <a:xfrm flipV="1">
            <a:off x="69341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4" name="Oval 243"/>
          <p:cNvSpPr/>
          <p:nvPr/>
        </p:nvSpPr>
        <p:spPr>
          <a:xfrm flipV="1">
            <a:off x="73700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5" name="Oval 244"/>
          <p:cNvSpPr/>
          <p:nvPr/>
        </p:nvSpPr>
        <p:spPr>
          <a:xfrm flipV="1">
            <a:off x="5637093"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6" name="Oval 245"/>
          <p:cNvSpPr/>
          <p:nvPr/>
        </p:nvSpPr>
        <p:spPr>
          <a:xfrm flipV="1">
            <a:off x="6072999"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7" name="Oval 246"/>
          <p:cNvSpPr/>
          <p:nvPr/>
        </p:nvSpPr>
        <p:spPr>
          <a:xfrm flipV="1">
            <a:off x="6508905"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Oval 247"/>
          <p:cNvSpPr/>
          <p:nvPr/>
        </p:nvSpPr>
        <p:spPr>
          <a:xfrm flipV="1">
            <a:off x="69448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9" name="Oval 248"/>
          <p:cNvSpPr/>
          <p:nvPr/>
        </p:nvSpPr>
        <p:spPr>
          <a:xfrm flipV="1">
            <a:off x="73807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0" name="Oval 249"/>
          <p:cNvSpPr/>
          <p:nvPr/>
        </p:nvSpPr>
        <p:spPr>
          <a:xfrm flipV="1">
            <a:off x="5637093"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1" name="Oval 250"/>
          <p:cNvSpPr/>
          <p:nvPr/>
        </p:nvSpPr>
        <p:spPr>
          <a:xfrm flipV="1">
            <a:off x="6072999"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2" name="Oval 251"/>
          <p:cNvSpPr/>
          <p:nvPr/>
        </p:nvSpPr>
        <p:spPr>
          <a:xfrm flipV="1">
            <a:off x="6508905"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3" name="Oval 252"/>
          <p:cNvSpPr/>
          <p:nvPr/>
        </p:nvSpPr>
        <p:spPr>
          <a:xfrm flipV="1">
            <a:off x="69448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4" name="Oval 253"/>
          <p:cNvSpPr/>
          <p:nvPr/>
        </p:nvSpPr>
        <p:spPr>
          <a:xfrm flipV="1">
            <a:off x="73807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5" name="Oval 254"/>
          <p:cNvSpPr/>
          <p:nvPr/>
        </p:nvSpPr>
        <p:spPr>
          <a:xfrm flipV="1">
            <a:off x="5637093"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6" name="Oval 255"/>
          <p:cNvSpPr/>
          <p:nvPr/>
        </p:nvSpPr>
        <p:spPr>
          <a:xfrm flipV="1">
            <a:off x="6072999"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Oval 256"/>
          <p:cNvSpPr/>
          <p:nvPr/>
        </p:nvSpPr>
        <p:spPr>
          <a:xfrm flipV="1">
            <a:off x="6508905"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8" name="Oval 257"/>
          <p:cNvSpPr/>
          <p:nvPr/>
        </p:nvSpPr>
        <p:spPr>
          <a:xfrm flipV="1">
            <a:off x="694481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9" name="Oval 258"/>
          <p:cNvSpPr/>
          <p:nvPr/>
        </p:nvSpPr>
        <p:spPr>
          <a:xfrm flipV="1">
            <a:off x="73807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0" name="Oval 259"/>
          <p:cNvSpPr/>
          <p:nvPr/>
        </p:nvSpPr>
        <p:spPr>
          <a:xfrm flipV="1">
            <a:off x="5626446"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1" name="Oval 260"/>
          <p:cNvSpPr/>
          <p:nvPr/>
        </p:nvSpPr>
        <p:spPr>
          <a:xfrm flipV="1">
            <a:off x="6062352"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2" name="Oval 261"/>
          <p:cNvSpPr/>
          <p:nvPr/>
        </p:nvSpPr>
        <p:spPr>
          <a:xfrm flipV="1">
            <a:off x="6498258"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3" name="Oval 262"/>
          <p:cNvSpPr/>
          <p:nvPr/>
        </p:nvSpPr>
        <p:spPr>
          <a:xfrm flipV="1">
            <a:off x="693416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4" name="Oval 263"/>
          <p:cNvSpPr/>
          <p:nvPr/>
        </p:nvSpPr>
        <p:spPr>
          <a:xfrm flipV="1">
            <a:off x="73700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5" name="Oval 264"/>
          <p:cNvSpPr/>
          <p:nvPr/>
        </p:nvSpPr>
        <p:spPr>
          <a:xfrm flipV="1">
            <a:off x="5637093"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6" name="Oval 265"/>
          <p:cNvSpPr/>
          <p:nvPr/>
        </p:nvSpPr>
        <p:spPr>
          <a:xfrm flipV="1">
            <a:off x="6072999"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7" name="Oval 266"/>
          <p:cNvSpPr/>
          <p:nvPr/>
        </p:nvSpPr>
        <p:spPr>
          <a:xfrm flipV="1">
            <a:off x="6508905"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8" name="Oval 267"/>
          <p:cNvSpPr/>
          <p:nvPr/>
        </p:nvSpPr>
        <p:spPr>
          <a:xfrm flipV="1">
            <a:off x="69448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9" name="Oval 268"/>
          <p:cNvSpPr/>
          <p:nvPr/>
        </p:nvSpPr>
        <p:spPr>
          <a:xfrm flipV="1">
            <a:off x="73807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0" name="Oval 269"/>
          <p:cNvSpPr/>
          <p:nvPr/>
        </p:nvSpPr>
        <p:spPr>
          <a:xfrm flipV="1">
            <a:off x="5637093"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1" name="Oval 270"/>
          <p:cNvSpPr/>
          <p:nvPr/>
        </p:nvSpPr>
        <p:spPr>
          <a:xfrm flipV="1">
            <a:off x="6072999"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2" name="Oval 271"/>
          <p:cNvSpPr/>
          <p:nvPr/>
        </p:nvSpPr>
        <p:spPr>
          <a:xfrm flipV="1">
            <a:off x="6508905"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3" name="Oval 272"/>
          <p:cNvSpPr/>
          <p:nvPr/>
        </p:nvSpPr>
        <p:spPr>
          <a:xfrm flipV="1">
            <a:off x="69448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4" name="Oval 273"/>
          <p:cNvSpPr/>
          <p:nvPr/>
        </p:nvSpPr>
        <p:spPr>
          <a:xfrm flipV="1">
            <a:off x="73807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5" name="Oval 274"/>
          <p:cNvSpPr/>
          <p:nvPr/>
        </p:nvSpPr>
        <p:spPr>
          <a:xfrm flipV="1">
            <a:off x="5637093"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6" name="Oval 275"/>
          <p:cNvSpPr/>
          <p:nvPr/>
        </p:nvSpPr>
        <p:spPr>
          <a:xfrm flipV="1">
            <a:off x="6072999"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7" name="Oval 276"/>
          <p:cNvSpPr/>
          <p:nvPr/>
        </p:nvSpPr>
        <p:spPr>
          <a:xfrm flipV="1">
            <a:off x="6508905"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8" name="Oval 277"/>
          <p:cNvSpPr/>
          <p:nvPr/>
        </p:nvSpPr>
        <p:spPr>
          <a:xfrm flipV="1">
            <a:off x="69448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9" name="Oval 278"/>
          <p:cNvSpPr/>
          <p:nvPr/>
        </p:nvSpPr>
        <p:spPr>
          <a:xfrm flipV="1">
            <a:off x="73807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0" name="Oval 279"/>
          <p:cNvSpPr/>
          <p:nvPr/>
        </p:nvSpPr>
        <p:spPr>
          <a:xfrm flipV="1">
            <a:off x="5647740"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1" name="Oval 280"/>
          <p:cNvSpPr/>
          <p:nvPr/>
        </p:nvSpPr>
        <p:spPr>
          <a:xfrm flipV="1">
            <a:off x="6083646"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2" name="Oval 281"/>
          <p:cNvSpPr/>
          <p:nvPr/>
        </p:nvSpPr>
        <p:spPr>
          <a:xfrm flipV="1">
            <a:off x="6519552"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3" name="Oval 282"/>
          <p:cNvSpPr/>
          <p:nvPr/>
        </p:nvSpPr>
        <p:spPr>
          <a:xfrm flipV="1">
            <a:off x="6955458"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4" name="Oval 283"/>
          <p:cNvSpPr/>
          <p:nvPr/>
        </p:nvSpPr>
        <p:spPr>
          <a:xfrm flipV="1">
            <a:off x="7391364"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5" name="Oval 284"/>
          <p:cNvSpPr/>
          <p:nvPr/>
        </p:nvSpPr>
        <p:spPr>
          <a:xfrm flipV="1">
            <a:off x="5647740"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6" name="Oval 285"/>
          <p:cNvSpPr/>
          <p:nvPr/>
        </p:nvSpPr>
        <p:spPr>
          <a:xfrm flipV="1">
            <a:off x="6083646"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7" name="Oval 286"/>
          <p:cNvSpPr/>
          <p:nvPr/>
        </p:nvSpPr>
        <p:spPr>
          <a:xfrm flipV="1">
            <a:off x="6519552"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8" name="Oval 287"/>
          <p:cNvSpPr/>
          <p:nvPr/>
        </p:nvSpPr>
        <p:spPr>
          <a:xfrm flipV="1">
            <a:off x="6955458"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9" name="Oval 288"/>
          <p:cNvSpPr/>
          <p:nvPr/>
        </p:nvSpPr>
        <p:spPr>
          <a:xfrm flipV="1">
            <a:off x="7391364"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0" name="Oval 289"/>
          <p:cNvSpPr/>
          <p:nvPr/>
        </p:nvSpPr>
        <p:spPr>
          <a:xfrm flipV="1">
            <a:off x="5647740"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1" name="Oval 290"/>
          <p:cNvSpPr/>
          <p:nvPr/>
        </p:nvSpPr>
        <p:spPr>
          <a:xfrm flipV="1">
            <a:off x="6083646"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2" name="Oval 291"/>
          <p:cNvSpPr/>
          <p:nvPr/>
        </p:nvSpPr>
        <p:spPr>
          <a:xfrm flipV="1">
            <a:off x="6519552"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3" name="Oval 292"/>
          <p:cNvSpPr/>
          <p:nvPr/>
        </p:nvSpPr>
        <p:spPr>
          <a:xfrm flipV="1">
            <a:off x="6955458"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4" name="Oval 293"/>
          <p:cNvSpPr/>
          <p:nvPr/>
        </p:nvSpPr>
        <p:spPr>
          <a:xfrm flipV="1">
            <a:off x="7391364"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5" name="Oval 294"/>
          <p:cNvSpPr/>
          <p:nvPr/>
        </p:nvSpPr>
        <p:spPr>
          <a:xfrm flipV="1">
            <a:off x="5637093"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6" name="Oval 295"/>
          <p:cNvSpPr/>
          <p:nvPr/>
        </p:nvSpPr>
        <p:spPr>
          <a:xfrm flipV="1">
            <a:off x="6072999"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7" name="Oval 296"/>
          <p:cNvSpPr/>
          <p:nvPr/>
        </p:nvSpPr>
        <p:spPr>
          <a:xfrm flipV="1">
            <a:off x="6508905"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8" name="Oval 297"/>
          <p:cNvSpPr/>
          <p:nvPr/>
        </p:nvSpPr>
        <p:spPr>
          <a:xfrm flipV="1">
            <a:off x="6944811"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9" name="Oval 298"/>
          <p:cNvSpPr/>
          <p:nvPr/>
        </p:nvSpPr>
        <p:spPr>
          <a:xfrm flipV="1">
            <a:off x="7380717"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0" name="Oval 299"/>
          <p:cNvSpPr/>
          <p:nvPr/>
        </p:nvSpPr>
        <p:spPr>
          <a:xfrm flipV="1">
            <a:off x="5647740"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1" name="Oval 300"/>
          <p:cNvSpPr/>
          <p:nvPr/>
        </p:nvSpPr>
        <p:spPr>
          <a:xfrm flipV="1">
            <a:off x="6083646"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2" name="Oval 301"/>
          <p:cNvSpPr/>
          <p:nvPr/>
        </p:nvSpPr>
        <p:spPr>
          <a:xfrm flipV="1">
            <a:off x="6519552"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3" name="Oval 302"/>
          <p:cNvSpPr/>
          <p:nvPr/>
        </p:nvSpPr>
        <p:spPr>
          <a:xfrm flipV="1">
            <a:off x="6955458"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4" name="Oval 303"/>
          <p:cNvSpPr/>
          <p:nvPr/>
        </p:nvSpPr>
        <p:spPr>
          <a:xfrm flipV="1">
            <a:off x="7391364"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5" name="Oval 304"/>
          <p:cNvSpPr/>
          <p:nvPr/>
        </p:nvSpPr>
        <p:spPr>
          <a:xfrm flipV="1">
            <a:off x="5637093"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6" name="Oval 305"/>
          <p:cNvSpPr/>
          <p:nvPr/>
        </p:nvSpPr>
        <p:spPr>
          <a:xfrm flipV="1">
            <a:off x="6072999"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7" name="Oval 306"/>
          <p:cNvSpPr/>
          <p:nvPr/>
        </p:nvSpPr>
        <p:spPr>
          <a:xfrm flipV="1">
            <a:off x="6508905"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8" name="Oval 307"/>
          <p:cNvSpPr/>
          <p:nvPr/>
        </p:nvSpPr>
        <p:spPr>
          <a:xfrm flipV="1">
            <a:off x="6944811"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9" name="Oval 308"/>
          <p:cNvSpPr/>
          <p:nvPr/>
        </p:nvSpPr>
        <p:spPr>
          <a:xfrm flipV="1">
            <a:off x="7380717"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0" name="TextBox 309"/>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311" name="TextBox 310"/>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312" name="TextBox 311"/>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313" name="TextBox 312"/>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314" name="TextBox 313"/>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315" name="TextBox 314"/>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316" name="TextBox 315"/>
          <p:cNvSpPr txBox="1"/>
          <p:nvPr/>
        </p:nvSpPr>
        <p:spPr>
          <a:xfrm>
            <a:off x="594645" y="3899429"/>
            <a:ext cx="317510" cy="307777"/>
          </a:xfrm>
          <a:prstGeom prst="rect">
            <a:avLst/>
          </a:prstGeom>
          <a:noFill/>
        </p:spPr>
        <p:txBody>
          <a:bodyPr wrap="square" rtlCol="0">
            <a:spAutoFit/>
          </a:bodyPr>
          <a:lstStyle/>
          <a:p>
            <a:r>
              <a:rPr lang="en-US" sz="1400" dirty="0"/>
              <a:t>7</a:t>
            </a:r>
          </a:p>
        </p:txBody>
      </p:sp>
      <p:sp>
        <p:nvSpPr>
          <p:cNvPr id="317" name="TextBox 316"/>
          <p:cNvSpPr txBox="1"/>
          <p:nvPr/>
        </p:nvSpPr>
        <p:spPr>
          <a:xfrm>
            <a:off x="5114181" y="6047831"/>
            <a:ext cx="317510" cy="307777"/>
          </a:xfrm>
          <a:prstGeom prst="rect">
            <a:avLst/>
          </a:prstGeom>
          <a:noFill/>
        </p:spPr>
        <p:txBody>
          <a:bodyPr wrap="square" rtlCol="0">
            <a:spAutoFit/>
          </a:bodyPr>
          <a:lstStyle/>
          <a:p>
            <a:r>
              <a:rPr lang="en-US" sz="1400" dirty="0" smtClean="0"/>
              <a:t>1</a:t>
            </a:r>
            <a:endParaRPr lang="en-US" sz="1400" dirty="0"/>
          </a:p>
        </p:txBody>
      </p:sp>
      <p:sp>
        <p:nvSpPr>
          <p:cNvPr id="318" name="TextBox 317"/>
          <p:cNvSpPr txBox="1"/>
          <p:nvPr/>
        </p:nvSpPr>
        <p:spPr>
          <a:xfrm>
            <a:off x="5107821" y="5689931"/>
            <a:ext cx="317510" cy="307777"/>
          </a:xfrm>
          <a:prstGeom prst="rect">
            <a:avLst/>
          </a:prstGeom>
          <a:noFill/>
        </p:spPr>
        <p:txBody>
          <a:bodyPr wrap="square" rtlCol="0">
            <a:spAutoFit/>
          </a:bodyPr>
          <a:lstStyle/>
          <a:p>
            <a:r>
              <a:rPr lang="en-US" sz="1400" dirty="0"/>
              <a:t>2</a:t>
            </a:r>
          </a:p>
        </p:txBody>
      </p:sp>
      <p:sp>
        <p:nvSpPr>
          <p:cNvPr id="319" name="TextBox 318"/>
          <p:cNvSpPr txBox="1"/>
          <p:nvPr/>
        </p:nvSpPr>
        <p:spPr>
          <a:xfrm>
            <a:off x="5119161" y="5370814"/>
            <a:ext cx="317510" cy="307777"/>
          </a:xfrm>
          <a:prstGeom prst="rect">
            <a:avLst/>
          </a:prstGeom>
          <a:noFill/>
        </p:spPr>
        <p:txBody>
          <a:bodyPr wrap="square" rtlCol="0">
            <a:spAutoFit/>
          </a:bodyPr>
          <a:lstStyle/>
          <a:p>
            <a:r>
              <a:rPr lang="en-US" sz="1400" dirty="0" smtClean="0"/>
              <a:t>3</a:t>
            </a:r>
            <a:endParaRPr lang="en-US" sz="1400" dirty="0"/>
          </a:p>
        </p:txBody>
      </p:sp>
      <p:sp>
        <p:nvSpPr>
          <p:cNvPr id="320" name="TextBox 319"/>
          <p:cNvSpPr txBox="1"/>
          <p:nvPr/>
        </p:nvSpPr>
        <p:spPr>
          <a:xfrm>
            <a:off x="5112806" y="4986818"/>
            <a:ext cx="317510" cy="307777"/>
          </a:xfrm>
          <a:prstGeom prst="rect">
            <a:avLst/>
          </a:prstGeom>
          <a:noFill/>
        </p:spPr>
        <p:txBody>
          <a:bodyPr wrap="square" rtlCol="0">
            <a:spAutoFit/>
          </a:bodyPr>
          <a:lstStyle/>
          <a:p>
            <a:r>
              <a:rPr lang="en-US" sz="1400" dirty="0"/>
              <a:t>4</a:t>
            </a:r>
          </a:p>
        </p:txBody>
      </p:sp>
      <p:sp>
        <p:nvSpPr>
          <p:cNvPr id="321" name="TextBox 320"/>
          <p:cNvSpPr txBox="1"/>
          <p:nvPr/>
        </p:nvSpPr>
        <p:spPr>
          <a:xfrm>
            <a:off x="5119161" y="4622341"/>
            <a:ext cx="317510" cy="307777"/>
          </a:xfrm>
          <a:prstGeom prst="rect">
            <a:avLst/>
          </a:prstGeom>
          <a:noFill/>
        </p:spPr>
        <p:txBody>
          <a:bodyPr wrap="square" rtlCol="0">
            <a:spAutoFit/>
          </a:bodyPr>
          <a:lstStyle/>
          <a:p>
            <a:r>
              <a:rPr lang="en-US" sz="1400" dirty="0"/>
              <a:t>5</a:t>
            </a:r>
          </a:p>
        </p:txBody>
      </p:sp>
      <p:sp>
        <p:nvSpPr>
          <p:cNvPr id="322" name="TextBox 321"/>
          <p:cNvSpPr txBox="1"/>
          <p:nvPr/>
        </p:nvSpPr>
        <p:spPr>
          <a:xfrm>
            <a:off x="5119161" y="4269204"/>
            <a:ext cx="317510" cy="307777"/>
          </a:xfrm>
          <a:prstGeom prst="rect">
            <a:avLst/>
          </a:prstGeom>
          <a:noFill/>
        </p:spPr>
        <p:txBody>
          <a:bodyPr wrap="square" rtlCol="0">
            <a:spAutoFit/>
          </a:bodyPr>
          <a:lstStyle/>
          <a:p>
            <a:r>
              <a:rPr lang="en-US" sz="1400" dirty="0" smtClean="0"/>
              <a:t>6</a:t>
            </a:r>
            <a:endParaRPr lang="en-US" sz="1400" dirty="0"/>
          </a:p>
        </p:txBody>
      </p:sp>
      <p:sp>
        <p:nvSpPr>
          <p:cNvPr id="323" name="TextBox 322"/>
          <p:cNvSpPr txBox="1"/>
          <p:nvPr/>
        </p:nvSpPr>
        <p:spPr>
          <a:xfrm>
            <a:off x="5119161" y="3854069"/>
            <a:ext cx="317510" cy="307777"/>
          </a:xfrm>
          <a:prstGeom prst="rect">
            <a:avLst/>
          </a:prstGeom>
          <a:noFill/>
        </p:spPr>
        <p:txBody>
          <a:bodyPr wrap="square" rtlCol="0">
            <a:spAutoFit/>
          </a:bodyPr>
          <a:lstStyle/>
          <a:p>
            <a:r>
              <a:rPr lang="en-US" sz="1400" dirty="0"/>
              <a:t>7</a:t>
            </a:r>
          </a:p>
        </p:txBody>
      </p:sp>
      <p:sp>
        <p:nvSpPr>
          <p:cNvPr id="324" name="TextBox 323"/>
          <p:cNvSpPr txBox="1"/>
          <p:nvPr/>
        </p:nvSpPr>
        <p:spPr>
          <a:xfrm>
            <a:off x="5112801" y="3496169"/>
            <a:ext cx="317510" cy="307777"/>
          </a:xfrm>
          <a:prstGeom prst="rect">
            <a:avLst/>
          </a:prstGeom>
          <a:noFill/>
        </p:spPr>
        <p:txBody>
          <a:bodyPr wrap="square" rtlCol="0">
            <a:spAutoFit/>
          </a:bodyPr>
          <a:lstStyle/>
          <a:p>
            <a:r>
              <a:rPr lang="en-US" sz="1400" dirty="0" smtClean="0"/>
              <a:t>8</a:t>
            </a:r>
            <a:endParaRPr lang="en-US" sz="1400" dirty="0"/>
          </a:p>
        </p:txBody>
      </p:sp>
      <p:sp>
        <p:nvSpPr>
          <p:cNvPr id="325" name="TextBox 324"/>
          <p:cNvSpPr txBox="1"/>
          <p:nvPr/>
        </p:nvSpPr>
        <p:spPr>
          <a:xfrm>
            <a:off x="5124141" y="3177052"/>
            <a:ext cx="317510" cy="307777"/>
          </a:xfrm>
          <a:prstGeom prst="rect">
            <a:avLst/>
          </a:prstGeom>
          <a:noFill/>
        </p:spPr>
        <p:txBody>
          <a:bodyPr wrap="square" rtlCol="0">
            <a:spAutoFit/>
          </a:bodyPr>
          <a:lstStyle/>
          <a:p>
            <a:r>
              <a:rPr lang="en-US" sz="1400" dirty="0"/>
              <a:t>9</a:t>
            </a:r>
          </a:p>
        </p:txBody>
      </p:sp>
      <p:sp>
        <p:nvSpPr>
          <p:cNvPr id="326" name="TextBox 325"/>
          <p:cNvSpPr txBox="1"/>
          <p:nvPr/>
        </p:nvSpPr>
        <p:spPr>
          <a:xfrm>
            <a:off x="5068821" y="2793056"/>
            <a:ext cx="468535" cy="307777"/>
          </a:xfrm>
          <a:prstGeom prst="rect">
            <a:avLst/>
          </a:prstGeom>
          <a:noFill/>
        </p:spPr>
        <p:txBody>
          <a:bodyPr wrap="square" rtlCol="0">
            <a:spAutoFit/>
          </a:bodyPr>
          <a:lstStyle/>
          <a:p>
            <a:r>
              <a:rPr lang="en-US" sz="1400" dirty="0" smtClean="0"/>
              <a:t>10</a:t>
            </a:r>
            <a:endParaRPr lang="en-US" sz="1400" dirty="0"/>
          </a:p>
        </p:txBody>
      </p:sp>
      <p:sp>
        <p:nvSpPr>
          <p:cNvPr id="327" name="TextBox 326"/>
          <p:cNvSpPr txBox="1"/>
          <p:nvPr/>
        </p:nvSpPr>
        <p:spPr>
          <a:xfrm>
            <a:off x="5068824" y="2428579"/>
            <a:ext cx="565607" cy="307777"/>
          </a:xfrm>
          <a:prstGeom prst="rect">
            <a:avLst/>
          </a:prstGeom>
          <a:noFill/>
        </p:spPr>
        <p:txBody>
          <a:bodyPr wrap="square" rtlCol="0">
            <a:spAutoFit/>
          </a:bodyPr>
          <a:lstStyle/>
          <a:p>
            <a:r>
              <a:rPr lang="en-US" sz="1400" dirty="0" smtClean="0"/>
              <a:t>11</a:t>
            </a:r>
            <a:endParaRPr lang="en-US" sz="1400" dirty="0"/>
          </a:p>
        </p:txBody>
      </p:sp>
      <p:sp>
        <p:nvSpPr>
          <p:cNvPr id="328" name="TextBox 327"/>
          <p:cNvSpPr txBox="1"/>
          <p:nvPr/>
        </p:nvSpPr>
        <p:spPr>
          <a:xfrm>
            <a:off x="5068824" y="2075442"/>
            <a:ext cx="565607" cy="307777"/>
          </a:xfrm>
          <a:prstGeom prst="rect">
            <a:avLst/>
          </a:prstGeom>
          <a:noFill/>
        </p:spPr>
        <p:txBody>
          <a:bodyPr wrap="square" rtlCol="0">
            <a:spAutoFit/>
          </a:bodyPr>
          <a:lstStyle/>
          <a:p>
            <a:r>
              <a:rPr lang="en-US" sz="1400" dirty="0" smtClean="0"/>
              <a:t>12</a:t>
            </a:r>
            <a:endParaRPr lang="en-US" sz="1400" dirty="0"/>
          </a:p>
        </p:txBody>
      </p:sp>
      <p:sp>
        <p:nvSpPr>
          <p:cNvPr id="329" name="TextBox 328"/>
          <p:cNvSpPr txBox="1"/>
          <p:nvPr/>
        </p:nvSpPr>
        <p:spPr>
          <a:xfrm>
            <a:off x="5073809" y="1699625"/>
            <a:ext cx="565607" cy="307777"/>
          </a:xfrm>
          <a:prstGeom prst="rect">
            <a:avLst/>
          </a:prstGeom>
          <a:noFill/>
        </p:spPr>
        <p:txBody>
          <a:bodyPr wrap="square" rtlCol="0">
            <a:spAutoFit/>
          </a:bodyPr>
          <a:lstStyle/>
          <a:p>
            <a:r>
              <a:rPr lang="en-US" sz="1400" dirty="0" smtClean="0"/>
              <a:t>13</a:t>
            </a:r>
            <a:endParaRPr lang="en-US" sz="1400" dirty="0"/>
          </a:p>
        </p:txBody>
      </p:sp>
      <p:sp>
        <p:nvSpPr>
          <p:cNvPr id="330" name="TextBox 329"/>
          <p:cNvSpPr txBox="1"/>
          <p:nvPr/>
        </p:nvSpPr>
        <p:spPr>
          <a:xfrm>
            <a:off x="5062469" y="1323808"/>
            <a:ext cx="565607" cy="307777"/>
          </a:xfrm>
          <a:prstGeom prst="rect">
            <a:avLst/>
          </a:prstGeom>
          <a:noFill/>
        </p:spPr>
        <p:txBody>
          <a:bodyPr wrap="square" rtlCol="0">
            <a:spAutoFit/>
          </a:bodyPr>
          <a:lstStyle/>
          <a:p>
            <a:r>
              <a:rPr lang="en-US" sz="1400" dirty="0" smtClean="0"/>
              <a:t>14</a:t>
            </a:r>
            <a:endParaRPr lang="en-US" sz="1400" dirty="0"/>
          </a:p>
        </p:txBody>
      </p:sp>
      <p:sp>
        <p:nvSpPr>
          <p:cNvPr id="331" name="TextBox 330"/>
          <p:cNvSpPr txBox="1"/>
          <p:nvPr/>
        </p:nvSpPr>
        <p:spPr>
          <a:xfrm>
            <a:off x="5063160" y="982011"/>
            <a:ext cx="565607" cy="307777"/>
          </a:xfrm>
          <a:prstGeom prst="rect">
            <a:avLst/>
          </a:prstGeom>
          <a:noFill/>
        </p:spPr>
        <p:txBody>
          <a:bodyPr wrap="square" rtlCol="0">
            <a:spAutoFit/>
          </a:bodyPr>
          <a:lstStyle/>
          <a:p>
            <a:r>
              <a:rPr lang="en-US" sz="1400" dirty="0" smtClean="0"/>
              <a:t>15</a:t>
            </a:r>
            <a:endParaRPr lang="en-US" sz="1400" dirty="0"/>
          </a:p>
        </p:txBody>
      </p:sp>
      <p:sp>
        <p:nvSpPr>
          <p:cNvPr id="332" name="TextBox 331"/>
          <p:cNvSpPr txBox="1"/>
          <p:nvPr/>
        </p:nvSpPr>
        <p:spPr>
          <a:xfrm>
            <a:off x="3243141" y="6049217"/>
            <a:ext cx="544298" cy="307777"/>
          </a:xfrm>
          <a:prstGeom prst="rect">
            <a:avLst/>
          </a:prstGeom>
          <a:noFill/>
        </p:spPr>
        <p:txBody>
          <a:bodyPr wrap="square" rtlCol="0">
            <a:spAutoFit/>
          </a:bodyPr>
          <a:lstStyle/>
          <a:p>
            <a:r>
              <a:rPr lang="en-US" sz="1400" dirty="0"/>
              <a:t>5</a:t>
            </a:r>
          </a:p>
        </p:txBody>
      </p:sp>
      <p:sp>
        <p:nvSpPr>
          <p:cNvPr id="333" name="TextBox 332"/>
          <p:cNvSpPr txBox="1"/>
          <p:nvPr/>
        </p:nvSpPr>
        <p:spPr>
          <a:xfrm>
            <a:off x="3236781" y="5691317"/>
            <a:ext cx="544298" cy="307777"/>
          </a:xfrm>
          <a:prstGeom prst="rect">
            <a:avLst/>
          </a:prstGeom>
          <a:noFill/>
        </p:spPr>
        <p:txBody>
          <a:bodyPr wrap="square" rtlCol="0">
            <a:spAutoFit/>
          </a:bodyPr>
          <a:lstStyle/>
          <a:p>
            <a:r>
              <a:rPr lang="en-US" sz="1400" dirty="0" smtClean="0"/>
              <a:t>10</a:t>
            </a:r>
            <a:endParaRPr lang="en-US" sz="1400" dirty="0"/>
          </a:p>
        </p:txBody>
      </p:sp>
      <p:sp>
        <p:nvSpPr>
          <p:cNvPr id="334" name="TextBox 333"/>
          <p:cNvSpPr txBox="1"/>
          <p:nvPr/>
        </p:nvSpPr>
        <p:spPr>
          <a:xfrm>
            <a:off x="3248121" y="5372200"/>
            <a:ext cx="544298" cy="307777"/>
          </a:xfrm>
          <a:prstGeom prst="rect">
            <a:avLst/>
          </a:prstGeom>
          <a:noFill/>
        </p:spPr>
        <p:txBody>
          <a:bodyPr wrap="square" rtlCol="0">
            <a:spAutoFit/>
          </a:bodyPr>
          <a:lstStyle/>
          <a:p>
            <a:r>
              <a:rPr lang="en-US" sz="1400" dirty="0" smtClean="0"/>
              <a:t>15</a:t>
            </a:r>
            <a:endParaRPr lang="en-US" sz="1400" dirty="0"/>
          </a:p>
        </p:txBody>
      </p:sp>
      <p:sp>
        <p:nvSpPr>
          <p:cNvPr id="335" name="TextBox 334"/>
          <p:cNvSpPr txBox="1"/>
          <p:nvPr/>
        </p:nvSpPr>
        <p:spPr>
          <a:xfrm>
            <a:off x="3241766" y="4988204"/>
            <a:ext cx="544298" cy="307777"/>
          </a:xfrm>
          <a:prstGeom prst="rect">
            <a:avLst/>
          </a:prstGeom>
          <a:noFill/>
        </p:spPr>
        <p:txBody>
          <a:bodyPr wrap="square" rtlCol="0">
            <a:spAutoFit/>
          </a:bodyPr>
          <a:lstStyle/>
          <a:p>
            <a:r>
              <a:rPr lang="en-US" sz="1400" dirty="0" smtClean="0"/>
              <a:t>20</a:t>
            </a:r>
            <a:endParaRPr lang="en-US" sz="1400" dirty="0"/>
          </a:p>
        </p:txBody>
      </p:sp>
      <p:sp>
        <p:nvSpPr>
          <p:cNvPr id="336" name="TextBox 335"/>
          <p:cNvSpPr txBox="1"/>
          <p:nvPr/>
        </p:nvSpPr>
        <p:spPr>
          <a:xfrm>
            <a:off x="3248121" y="4623727"/>
            <a:ext cx="544298" cy="307777"/>
          </a:xfrm>
          <a:prstGeom prst="rect">
            <a:avLst/>
          </a:prstGeom>
          <a:noFill/>
        </p:spPr>
        <p:txBody>
          <a:bodyPr wrap="square" rtlCol="0">
            <a:spAutoFit/>
          </a:bodyPr>
          <a:lstStyle/>
          <a:p>
            <a:r>
              <a:rPr lang="en-US" sz="1400" dirty="0" smtClean="0"/>
              <a:t>25</a:t>
            </a:r>
            <a:endParaRPr lang="en-US" sz="1400" dirty="0"/>
          </a:p>
        </p:txBody>
      </p:sp>
      <p:sp>
        <p:nvSpPr>
          <p:cNvPr id="337" name="TextBox 336"/>
          <p:cNvSpPr txBox="1"/>
          <p:nvPr/>
        </p:nvSpPr>
        <p:spPr>
          <a:xfrm>
            <a:off x="3248121" y="4270590"/>
            <a:ext cx="544298" cy="307777"/>
          </a:xfrm>
          <a:prstGeom prst="rect">
            <a:avLst/>
          </a:prstGeom>
          <a:noFill/>
        </p:spPr>
        <p:txBody>
          <a:bodyPr wrap="square" rtlCol="0">
            <a:spAutoFit/>
          </a:bodyPr>
          <a:lstStyle/>
          <a:p>
            <a:r>
              <a:rPr lang="en-US" sz="1400" dirty="0" smtClean="0"/>
              <a:t>30</a:t>
            </a:r>
            <a:endParaRPr lang="en-US" sz="1400" dirty="0"/>
          </a:p>
        </p:txBody>
      </p:sp>
      <p:sp>
        <p:nvSpPr>
          <p:cNvPr id="338" name="TextBox 337"/>
          <p:cNvSpPr txBox="1"/>
          <p:nvPr/>
        </p:nvSpPr>
        <p:spPr>
          <a:xfrm>
            <a:off x="3248121" y="3899326"/>
            <a:ext cx="544298" cy="307777"/>
          </a:xfrm>
          <a:prstGeom prst="rect">
            <a:avLst/>
          </a:prstGeom>
          <a:noFill/>
        </p:spPr>
        <p:txBody>
          <a:bodyPr wrap="square" rtlCol="0">
            <a:spAutoFit/>
          </a:bodyPr>
          <a:lstStyle/>
          <a:p>
            <a:r>
              <a:rPr lang="en-US" sz="1400" dirty="0" smtClean="0"/>
              <a:t>35</a:t>
            </a:r>
            <a:endParaRPr lang="en-US" sz="1400" dirty="0"/>
          </a:p>
        </p:txBody>
      </p:sp>
      <p:sp>
        <p:nvSpPr>
          <p:cNvPr id="339" name="TextBox 338"/>
          <p:cNvSpPr txBox="1"/>
          <p:nvPr/>
        </p:nvSpPr>
        <p:spPr>
          <a:xfrm>
            <a:off x="7848404" y="6041471"/>
            <a:ext cx="503935" cy="307777"/>
          </a:xfrm>
          <a:prstGeom prst="rect">
            <a:avLst/>
          </a:prstGeom>
          <a:noFill/>
        </p:spPr>
        <p:txBody>
          <a:bodyPr wrap="square" rtlCol="0">
            <a:spAutoFit/>
          </a:bodyPr>
          <a:lstStyle/>
          <a:p>
            <a:r>
              <a:rPr lang="en-US" sz="1400" dirty="0"/>
              <a:t>5</a:t>
            </a:r>
          </a:p>
        </p:txBody>
      </p:sp>
      <p:sp>
        <p:nvSpPr>
          <p:cNvPr id="340" name="TextBox 339"/>
          <p:cNvSpPr txBox="1"/>
          <p:nvPr/>
        </p:nvSpPr>
        <p:spPr>
          <a:xfrm>
            <a:off x="7842044" y="5683571"/>
            <a:ext cx="503935" cy="307777"/>
          </a:xfrm>
          <a:prstGeom prst="rect">
            <a:avLst/>
          </a:prstGeom>
          <a:noFill/>
        </p:spPr>
        <p:txBody>
          <a:bodyPr wrap="square" rtlCol="0">
            <a:spAutoFit/>
          </a:bodyPr>
          <a:lstStyle/>
          <a:p>
            <a:r>
              <a:rPr lang="en-US" sz="1400" dirty="0" smtClean="0"/>
              <a:t>10</a:t>
            </a:r>
            <a:endParaRPr lang="en-US" sz="1400" dirty="0"/>
          </a:p>
        </p:txBody>
      </p:sp>
      <p:sp>
        <p:nvSpPr>
          <p:cNvPr id="341" name="TextBox 340"/>
          <p:cNvSpPr txBox="1"/>
          <p:nvPr/>
        </p:nvSpPr>
        <p:spPr>
          <a:xfrm>
            <a:off x="7853384" y="5364454"/>
            <a:ext cx="503935" cy="307777"/>
          </a:xfrm>
          <a:prstGeom prst="rect">
            <a:avLst/>
          </a:prstGeom>
          <a:noFill/>
        </p:spPr>
        <p:txBody>
          <a:bodyPr wrap="square" rtlCol="0">
            <a:spAutoFit/>
          </a:bodyPr>
          <a:lstStyle/>
          <a:p>
            <a:r>
              <a:rPr lang="en-US" sz="1400" dirty="0" smtClean="0"/>
              <a:t>15</a:t>
            </a:r>
            <a:endParaRPr lang="en-US" sz="1400" dirty="0"/>
          </a:p>
        </p:txBody>
      </p:sp>
      <p:sp>
        <p:nvSpPr>
          <p:cNvPr id="342" name="TextBox 341"/>
          <p:cNvSpPr txBox="1"/>
          <p:nvPr/>
        </p:nvSpPr>
        <p:spPr>
          <a:xfrm>
            <a:off x="7847029" y="4980458"/>
            <a:ext cx="503935" cy="307777"/>
          </a:xfrm>
          <a:prstGeom prst="rect">
            <a:avLst/>
          </a:prstGeom>
          <a:noFill/>
        </p:spPr>
        <p:txBody>
          <a:bodyPr wrap="square" rtlCol="0">
            <a:spAutoFit/>
          </a:bodyPr>
          <a:lstStyle/>
          <a:p>
            <a:r>
              <a:rPr lang="en-US" sz="1400" dirty="0" smtClean="0"/>
              <a:t>20</a:t>
            </a:r>
            <a:endParaRPr lang="en-US" sz="1400" dirty="0"/>
          </a:p>
        </p:txBody>
      </p:sp>
      <p:sp>
        <p:nvSpPr>
          <p:cNvPr id="343" name="TextBox 342"/>
          <p:cNvSpPr txBox="1"/>
          <p:nvPr/>
        </p:nvSpPr>
        <p:spPr>
          <a:xfrm>
            <a:off x="7853384" y="4615981"/>
            <a:ext cx="503935" cy="307777"/>
          </a:xfrm>
          <a:prstGeom prst="rect">
            <a:avLst/>
          </a:prstGeom>
          <a:noFill/>
        </p:spPr>
        <p:txBody>
          <a:bodyPr wrap="square" rtlCol="0">
            <a:spAutoFit/>
          </a:bodyPr>
          <a:lstStyle/>
          <a:p>
            <a:r>
              <a:rPr lang="en-US" sz="1400" dirty="0" smtClean="0"/>
              <a:t>25</a:t>
            </a:r>
            <a:endParaRPr lang="en-US" sz="1400" dirty="0"/>
          </a:p>
        </p:txBody>
      </p:sp>
      <p:sp>
        <p:nvSpPr>
          <p:cNvPr id="344" name="TextBox 343"/>
          <p:cNvSpPr txBox="1"/>
          <p:nvPr/>
        </p:nvSpPr>
        <p:spPr>
          <a:xfrm>
            <a:off x="7853384" y="4262844"/>
            <a:ext cx="503935" cy="307777"/>
          </a:xfrm>
          <a:prstGeom prst="rect">
            <a:avLst/>
          </a:prstGeom>
          <a:noFill/>
        </p:spPr>
        <p:txBody>
          <a:bodyPr wrap="square" rtlCol="0">
            <a:spAutoFit/>
          </a:bodyPr>
          <a:lstStyle/>
          <a:p>
            <a:r>
              <a:rPr lang="en-US" sz="1400" dirty="0" smtClean="0"/>
              <a:t>30</a:t>
            </a:r>
            <a:endParaRPr lang="en-US" sz="1400" dirty="0"/>
          </a:p>
        </p:txBody>
      </p:sp>
      <p:sp>
        <p:nvSpPr>
          <p:cNvPr id="345" name="TextBox 344"/>
          <p:cNvSpPr txBox="1"/>
          <p:nvPr/>
        </p:nvSpPr>
        <p:spPr>
          <a:xfrm>
            <a:off x="7853384" y="3847709"/>
            <a:ext cx="503935" cy="307777"/>
          </a:xfrm>
          <a:prstGeom prst="rect">
            <a:avLst/>
          </a:prstGeom>
          <a:noFill/>
        </p:spPr>
        <p:txBody>
          <a:bodyPr wrap="square" rtlCol="0">
            <a:spAutoFit/>
          </a:bodyPr>
          <a:lstStyle/>
          <a:p>
            <a:r>
              <a:rPr lang="en-US" sz="1400" dirty="0" smtClean="0"/>
              <a:t>35</a:t>
            </a:r>
            <a:endParaRPr lang="en-US" sz="1400" dirty="0"/>
          </a:p>
        </p:txBody>
      </p:sp>
      <p:sp>
        <p:nvSpPr>
          <p:cNvPr id="346" name="TextBox 345"/>
          <p:cNvSpPr txBox="1"/>
          <p:nvPr/>
        </p:nvSpPr>
        <p:spPr>
          <a:xfrm>
            <a:off x="7847024" y="3489809"/>
            <a:ext cx="503935" cy="307777"/>
          </a:xfrm>
          <a:prstGeom prst="rect">
            <a:avLst/>
          </a:prstGeom>
          <a:noFill/>
        </p:spPr>
        <p:txBody>
          <a:bodyPr wrap="square" rtlCol="0">
            <a:spAutoFit/>
          </a:bodyPr>
          <a:lstStyle/>
          <a:p>
            <a:r>
              <a:rPr lang="en-US" sz="1400" dirty="0" smtClean="0"/>
              <a:t>40</a:t>
            </a:r>
            <a:endParaRPr lang="en-US" sz="1400" dirty="0"/>
          </a:p>
        </p:txBody>
      </p:sp>
      <p:sp>
        <p:nvSpPr>
          <p:cNvPr id="347" name="TextBox 346"/>
          <p:cNvSpPr txBox="1"/>
          <p:nvPr/>
        </p:nvSpPr>
        <p:spPr>
          <a:xfrm>
            <a:off x="7858364" y="3170692"/>
            <a:ext cx="503935" cy="307777"/>
          </a:xfrm>
          <a:prstGeom prst="rect">
            <a:avLst/>
          </a:prstGeom>
          <a:noFill/>
        </p:spPr>
        <p:txBody>
          <a:bodyPr wrap="square" rtlCol="0">
            <a:spAutoFit/>
          </a:bodyPr>
          <a:lstStyle/>
          <a:p>
            <a:r>
              <a:rPr lang="en-US" sz="1400" dirty="0" smtClean="0"/>
              <a:t>45</a:t>
            </a:r>
            <a:endParaRPr lang="en-US" sz="1400" dirty="0"/>
          </a:p>
        </p:txBody>
      </p:sp>
      <p:sp>
        <p:nvSpPr>
          <p:cNvPr id="348" name="TextBox 347"/>
          <p:cNvSpPr txBox="1"/>
          <p:nvPr/>
        </p:nvSpPr>
        <p:spPr>
          <a:xfrm>
            <a:off x="7848405" y="2786696"/>
            <a:ext cx="468535" cy="307777"/>
          </a:xfrm>
          <a:prstGeom prst="rect">
            <a:avLst/>
          </a:prstGeom>
          <a:noFill/>
        </p:spPr>
        <p:txBody>
          <a:bodyPr wrap="square" rtlCol="0">
            <a:spAutoFit/>
          </a:bodyPr>
          <a:lstStyle/>
          <a:p>
            <a:r>
              <a:rPr lang="en-US" sz="1400" dirty="0" smtClean="0"/>
              <a:t>50</a:t>
            </a:r>
            <a:endParaRPr lang="en-US"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1064518" y="396270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500424"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936330"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2372236"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808142"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626446" y="611736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6062352"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498258"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9341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3700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626446" y="5782128"/>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6062352"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498258"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9341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3700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637093" y="543057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6072999"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508905"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9448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3807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637093" y="5045007"/>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6072999"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508905"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9448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3807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637093" y="468211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6072999"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508905"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94481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73807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626446" y="433056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6062352"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498258"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93416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73700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637093" y="395634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6072999"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508905"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9448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73807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637093" y="3559463"/>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6072999"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508905"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9448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73807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637093" y="3224231"/>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6072999"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508905"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9448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73807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5" name="Oval 124"/>
          <p:cNvSpPr/>
          <p:nvPr/>
        </p:nvSpPr>
        <p:spPr>
          <a:xfrm flipV="1">
            <a:off x="5647740" y="2872682"/>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6" name="Oval 125"/>
          <p:cNvSpPr/>
          <p:nvPr/>
        </p:nvSpPr>
        <p:spPr>
          <a:xfrm flipV="1">
            <a:off x="6083646" y="287268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7" name="Oval 126"/>
          <p:cNvSpPr/>
          <p:nvPr/>
        </p:nvSpPr>
        <p:spPr>
          <a:xfrm flipV="1">
            <a:off x="6519552" y="287268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8" name="Oval 127"/>
          <p:cNvSpPr/>
          <p:nvPr/>
        </p:nvSpPr>
        <p:spPr>
          <a:xfrm flipV="1">
            <a:off x="6955458"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9" name="Oval 128"/>
          <p:cNvSpPr/>
          <p:nvPr/>
        </p:nvSpPr>
        <p:spPr>
          <a:xfrm flipV="1">
            <a:off x="7391364"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0" name="Oval 129"/>
          <p:cNvSpPr/>
          <p:nvPr/>
        </p:nvSpPr>
        <p:spPr>
          <a:xfrm flipV="1">
            <a:off x="5647740" y="248711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1" name="Oval 130"/>
          <p:cNvSpPr/>
          <p:nvPr/>
        </p:nvSpPr>
        <p:spPr>
          <a:xfrm flipV="1">
            <a:off x="6083646" y="248711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2" name="Oval 131"/>
          <p:cNvSpPr/>
          <p:nvPr/>
        </p:nvSpPr>
        <p:spPr>
          <a:xfrm flipV="1">
            <a:off x="6519552" y="248711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3" name="Oval 132"/>
          <p:cNvSpPr/>
          <p:nvPr/>
        </p:nvSpPr>
        <p:spPr>
          <a:xfrm flipV="1">
            <a:off x="6955458"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4" name="Oval 133"/>
          <p:cNvSpPr/>
          <p:nvPr/>
        </p:nvSpPr>
        <p:spPr>
          <a:xfrm flipV="1">
            <a:off x="7391364"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5" name="Oval 134"/>
          <p:cNvSpPr/>
          <p:nvPr/>
        </p:nvSpPr>
        <p:spPr>
          <a:xfrm flipV="1">
            <a:off x="5647740" y="2124222"/>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6" name="Oval 135"/>
          <p:cNvSpPr/>
          <p:nvPr/>
        </p:nvSpPr>
        <p:spPr>
          <a:xfrm flipV="1">
            <a:off x="6083646" y="212422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7" name="Oval 136"/>
          <p:cNvSpPr/>
          <p:nvPr/>
        </p:nvSpPr>
        <p:spPr>
          <a:xfrm flipV="1">
            <a:off x="6519552" y="212422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8" name="Oval 137"/>
          <p:cNvSpPr/>
          <p:nvPr/>
        </p:nvSpPr>
        <p:spPr>
          <a:xfrm flipV="1">
            <a:off x="6955458"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9" name="Oval 138"/>
          <p:cNvSpPr/>
          <p:nvPr/>
        </p:nvSpPr>
        <p:spPr>
          <a:xfrm flipV="1">
            <a:off x="7391364"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0" name="Oval 139"/>
          <p:cNvSpPr/>
          <p:nvPr/>
        </p:nvSpPr>
        <p:spPr>
          <a:xfrm flipV="1">
            <a:off x="5637093" y="1772672"/>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1" name="Oval 140"/>
          <p:cNvSpPr/>
          <p:nvPr/>
        </p:nvSpPr>
        <p:spPr>
          <a:xfrm flipV="1">
            <a:off x="6072999" y="177267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2" name="Oval 141"/>
          <p:cNvSpPr/>
          <p:nvPr/>
        </p:nvSpPr>
        <p:spPr>
          <a:xfrm flipV="1">
            <a:off x="6508905" y="177267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3" name="Oval 142"/>
          <p:cNvSpPr/>
          <p:nvPr/>
        </p:nvSpPr>
        <p:spPr>
          <a:xfrm flipV="1">
            <a:off x="6944811"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4" name="Oval 143"/>
          <p:cNvSpPr/>
          <p:nvPr/>
        </p:nvSpPr>
        <p:spPr>
          <a:xfrm flipV="1">
            <a:off x="7380717"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5" name="Oval 144"/>
          <p:cNvSpPr/>
          <p:nvPr/>
        </p:nvSpPr>
        <p:spPr>
          <a:xfrm flipV="1">
            <a:off x="5647740" y="1398443"/>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6" name="Oval 145"/>
          <p:cNvSpPr/>
          <p:nvPr/>
        </p:nvSpPr>
        <p:spPr>
          <a:xfrm flipV="1">
            <a:off x="6083646" y="139844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6519552" y="139844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6955458"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7391364"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5637093" y="1048278"/>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flipV="1">
            <a:off x="6072999" y="104827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flipV="1">
            <a:off x="6508905" y="104827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3" name="Oval 152"/>
          <p:cNvSpPr/>
          <p:nvPr/>
        </p:nvSpPr>
        <p:spPr>
          <a:xfrm flipV="1">
            <a:off x="6944811"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flipV="1">
            <a:off x="7380717"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594645" y="389942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51141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51078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1191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511280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511916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511916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511916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511280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5124141" y="3177052"/>
            <a:ext cx="317510" cy="307777"/>
          </a:xfrm>
          <a:prstGeom prst="rect">
            <a:avLst/>
          </a:prstGeom>
          <a:noFill/>
        </p:spPr>
        <p:txBody>
          <a:bodyPr wrap="square" rtlCol="0">
            <a:spAutoFit/>
          </a:bodyPr>
          <a:lstStyle/>
          <a:p>
            <a:r>
              <a:rPr lang="en-US" sz="1400" dirty="0"/>
              <a:t>9</a:t>
            </a:r>
          </a:p>
        </p:txBody>
      </p:sp>
      <p:sp>
        <p:nvSpPr>
          <p:cNvPr id="171" name="TextBox 170"/>
          <p:cNvSpPr txBox="1"/>
          <p:nvPr/>
        </p:nvSpPr>
        <p:spPr>
          <a:xfrm>
            <a:off x="5068821" y="2793056"/>
            <a:ext cx="468535" cy="307777"/>
          </a:xfrm>
          <a:prstGeom prst="rect">
            <a:avLst/>
          </a:prstGeom>
          <a:noFill/>
        </p:spPr>
        <p:txBody>
          <a:bodyPr wrap="square" rtlCol="0">
            <a:spAutoFit/>
          </a:bodyPr>
          <a:lstStyle/>
          <a:p>
            <a:r>
              <a:rPr lang="en-US" sz="1400" dirty="0" smtClean="0"/>
              <a:t>10</a:t>
            </a:r>
            <a:endParaRPr lang="en-US" sz="1400" dirty="0"/>
          </a:p>
        </p:txBody>
      </p:sp>
      <p:sp>
        <p:nvSpPr>
          <p:cNvPr id="172" name="TextBox 171"/>
          <p:cNvSpPr txBox="1"/>
          <p:nvPr/>
        </p:nvSpPr>
        <p:spPr>
          <a:xfrm>
            <a:off x="5068824" y="2428579"/>
            <a:ext cx="565607" cy="307777"/>
          </a:xfrm>
          <a:prstGeom prst="rect">
            <a:avLst/>
          </a:prstGeom>
          <a:noFill/>
        </p:spPr>
        <p:txBody>
          <a:bodyPr wrap="square" rtlCol="0">
            <a:spAutoFit/>
          </a:bodyPr>
          <a:lstStyle/>
          <a:p>
            <a:r>
              <a:rPr lang="en-US" sz="1400" dirty="0" smtClean="0"/>
              <a:t>11</a:t>
            </a:r>
            <a:endParaRPr lang="en-US" sz="1400" dirty="0"/>
          </a:p>
        </p:txBody>
      </p:sp>
      <p:sp>
        <p:nvSpPr>
          <p:cNvPr id="173" name="TextBox 172"/>
          <p:cNvSpPr txBox="1"/>
          <p:nvPr/>
        </p:nvSpPr>
        <p:spPr>
          <a:xfrm>
            <a:off x="5068824" y="2075442"/>
            <a:ext cx="565607" cy="307777"/>
          </a:xfrm>
          <a:prstGeom prst="rect">
            <a:avLst/>
          </a:prstGeom>
          <a:noFill/>
        </p:spPr>
        <p:txBody>
          <a:bodyPr wrap="square" rtlCol="0">
            <a:spAutoFit/>
          </a:bodyPr>
          <a:lstStyle/>
          <a:p>
            <a:r>
              <a:rPr lang="en-US" sz="1400" dirty="0" smtClean="0"/>
              <a:t>12</a:t>
            </a:r>
            <a:endParaRPr lang="en-US" sz="1400" dirty="0"/>
          </a:p>
        </p:txBody>
      </p:sp>
      <p:sp>
        <p:nvSpPr>
          <p:cNvPr id="174" name="TextBox 173"/>
          <p:cNvSpPr txBox="1"/>
          <p:nvPr/>
        </p:nvSpPr>
        <p:spPr>
          <a:xfrm>
            <a:off x="5073809" y="1699625"/>
            <a:ext cx="565607" cy="307777"/>
          </a:xfrm>
          <a:prstGeom prst="rect">
            <a:avLst/>
          </a:prstGeom>
          <a:noFill/>
        </p:spPr>
        <p:txBody>
          <a:bodyPr wrap="square" rtlCol="0">
            <a:spAutoFit/>
          </a:bodyPr>
          <a:lstStyle/>
          <a:p>
            <a:r>
              <a:rPr lang="en-US" sz="1400" dirty="0" smtClean="0"/>
              <a:t>13</a:t>
            </a:r>
            <a:endParaRPr lang="en-US" sz="1400" dirty="0"/>
          </a:p>
        </p:txBody>
      </p:sp>
      <p:sp>
        <p:nvSpPr>
          <p:cNvPr id="175" name="TextBox 174"/>
          <p:cNvSpPr txBox="1"/>
          <p:nvPr/>
        </p:nvSpPr>
        <p:spPr>
          <a:xfrm>
            <a:off x="5062469" y="1323808"/>
            <a:ext cx="565607" cy="307777"/>
          </a:xfrm>
          <a:prstGeom prst="rect">
            <a:avLst/>
          </a:prstGeom>
          <a:noFill/>
        </p:spPr>
        <p:txBody>
          <a:bodyPr wrap="square" rtlCol="0">
            <a:spAutoFit/>
          </a:bodyPr>
          <a:lstStyle/>
          <a:p>
            <a:r>
              <a:rPr lang="en-US" sz="1400" dirty="0" smtClean="0"/>
              <a:t>14</a:t>
            </a:r>
            <a:endParaRPr lang="en-US" sz="1400" dirty="0"/>
          </a:p>
        </p:txBody>
      </p:sp>
      <p:sp>
        <p:nvSpPr>
          <p:cNvPr id="176" name="TextBox 175"/>
          <p:cNvSpPr txBox="1"/>
          <p:nvPr/>
        </p:nvSpPr>
        <p:spPr>
          <a:xfrm>
            <a:off x="5063160" y="982011"/>
            <a:ext cx="565607" cy="307777"/>
          </a:xfrm>
          <a:prstGeom prst="rect">
            <a:avLst/>
          </a:prstGeom>
          <a:noFill/>
        </p:spPr>
        <p:txBody>
          <a:bodyPr wrap="square" rtlCol="0">
            <a:spAutoFit/>
          </a:bodyPr>
          <a:lstStyle/>
          <a:p>
            <a:r>
              <a:rPr lang="en-US" sz="1400" dirty="0" smtClean="0"/>
              <a:t>15</a:t>
            </a:r>
            <a:endParaRPr lang="en-US" sz="1400" dirty="0"/>
          </a:p>
        </p:txBody>
      </p:sp>
      <p:sp>
        <p:nvSpPr>
          <p:cNvPr id="177" name="TextBox 176"/>
          <p:cNvSpPr txBox="1"/>
          <p:nvPr/>
        </p:nvSpPr>
        <p:spPr>
          <a:xfrm>
            <a:off x="3243141" y="6049217"/>
            <a:ext cx="544298" cy="307777"/>
          </a:xfrm>
          <a:prstGeom prst="rect">
            <a:avLst/>
          </a:prstGeom>
          <a:noFill/>
        </p:spPr>
        <p:txBody>
          <a:bodyPr wrap="square" rtlCol="0">
            <a:spAutoFit/>
          </a:bodyPr>
          <a:lstStyle/>
          <a:p>
            <a:r>
              <a:rPr lang="en-US" sz="1400" dirty="0"/>
              <a:t>5</a:t>
            </a:r>
          </a:p>
        </p:txBody>
      </p:sp>
      <p:sp>
        <p:nvSpPr>
          <p:cNvPr id="178" name="TextBox 177"/>
          <p:cNvSpPr txBox="1"/>
          <p:nvPr/>
        </p:nvSpPr>
        <p:spPr>
          <a:xfrm>
            <a:off x="3236781" y="5691317"/>
            <a:ext cx="544298" cy="307777"/>
          </a:xfrm>
          <a:prstGeom prst="rect">
            <a:avLst/>
          </a:prstGeom>
          <a:noFill/>
        </p:spPr>
        <p:txBody>
          <a:bodyPr wrap="square" rtlCol="0">
            <a:spAutoFit/>
          </a:bodyPr>
          <a:lstStyle/>
          <a:p>
            <a:r>
              <a:rPr lang="en-US" sz="1400" dirty="0" smtClean="0"/>
              <a:t>10</a:t>
            </a:r>
            <a:endParaRPr lang="en-US" sz="1400" dirty="0"/>
          </a:p>
        </p:txBody>
      </p:sp>
      <p:sp>
        <p:nvSpPr>
          <p:cNvPr id="179" name="TextBox 178"/>
          <p:cNvSpPr txBox="1"/>
          <p:nvPr/>
        </p:nvSpPr>
        <p:spPr>
          <a:xfrm>
            <a:off x="3248121" y="5372200"/>
            <a:ext cx="544298" cy="307777"/>
          </a:xfrm>
          <a:prstGeom prst="rect">
            <a:avLst/>
          </a:prstGeom>
          <a:noFill/>
        </p:spPr>
        <p:txBody>
          <a:bodyPr wrap="square" rtlCol="0">
            <a:spAutoFit/>
          </a:bodyPr>
          <a:lstStyle/>
          <a:p>
            <a:r>
              <a:rPr lang="en-US" sz="1400" dirty="0" smtClean="0"/>
              <a:t>15</a:t>
            </a:r>
            <a:endParaRPr lang="en-US" sz="1400" dirty="0"/>
          </a:p>
        </p:txBody>
      </p:sp>
      <p:sp>
        <p:nvSpPr>
          <p:cNvPr id="180" name="TextBox 179"/>
          <p:cNvSpPr txBox="1"/>
          <p:nvPr/>
        </p:nvSpPr>
        <p:spPr>
          <a:xfrm>
            <a:off x="3241766" y="4988204"/>
            <a:ext cx="544298" cy="307777"/>
          </a:xfrm>
          <a:prstGeom prst="rect">
            <a:avLst/>
          </a:prstGeom>
          <a:noFill/>
        </p:spPr>
        <p:txBody>
          <a:bodyPr wrap="square" rtlCol="0">
            <a:spAutoFit/>
          </a:bodyPr>
          <a:lstStyle/>
          <a:p>
            <a:r>
              <a:rPr lang="en-US" sz="1400" dirty="0" smtClean="0"/>
              <a:t>20</a:t>
            </a:r>
            <a:endParaRPr lang="en-US" sz="1400" dirty="0"/>
          </a:p>
        </p:txBody>
      </p:sp>
      <p:sp>
        <p:nvSpPr>
          <p:cNvPr id="181" name="TextBox 180"/>
          <p:cNvSpPr txBox="1"/>
          <p:nvPr/>
        </p:nvSpPr>
        <p:spPr>
          <a:xfrm>
            <a:off x="3248121" y="4623727"/>
            <a:ext cx="544298" cy="307777"/>
          </a:xfrm>
          <a:prstGeom prst="rect">
            <a:avLst/>
          </a:prstGeom>
          <a:noFill/>
        </p:spPr>
        <p:txBody>
          <a:bodyPr wrap="square" rtlCol="0">
            <a:spAutoFit/>
          </a:bodyPr>
          <a:lstStyle/>
          <a:p>
            <a:r>
              <a:rPr lang="en-US" sz="1400" dirty="0" smtClean="0"/>
              <a:t>25</a:t>
            </a:r>
            <a:endParaRPr lang="en-US" sz="1400" dirty="0"/>
          </a:p>
        </p:txBody>
      </p:sp>
      <p:sp>
        <p:nvSpPr>
          <p:cNvPr id="182" name="TextBox 181"/>
          <p:cNvSpPr txBox="1"/>
          <p:nvPr/>
        </p:nvSpPr>
        <p:spPr>
          <a:xfrm>
            <a:off x="3248121" y="4270590"/>
            <a:ext cx="544298" cy="307777"/>
          </a:xfrm>
          <a:prstGeom prst="rect">
            <a:avLst/>
          </a:prstGeom>
          <a:noFill/>
        </p:spPr>
        <p:txBody>
          <a:bodyPr wrap="square" rtlCol="0">
            <a:spAutoFit/>
          </a:bodyPr>
          <a:lstStyle/>
          <a:p>
            <a:r>
              <a:rPr lang="en-US" sz="1400" dirty="0" smtClean="0"/>
              <a:t>30</a:t>
            </a:r>
            <a:endParaRPr lang="en-US" sz="1400" dirty="0"/>
          </a:p>
        </p:txBody>
      </p:sp>
      <p:sp>
        <p:nvSpPr>
          <p:cNvPr id="183" name="TextBox 182"/>
          <p:cNvSpPr txBox="1"/>
          <p:nvPr/>
        </p:nvSpPr>
        <p:spPr>
          <a:xfrm>
            <a:off x="3248121" y="3899326"/>
            <a:ext cx="544298" cy="307777"/>
          </a:xfrm>
          <a:prstGeom prst="rect">
            <a:avLst/>
          </a:prstGeom>
          <a:noFill/>
        </p:spPr>
        <p:txBody>
          <a:bodyPr wrap="square" rtlCol="0">
            <a:spAutoFit/>
          </a:bodyPr>
          <a:lstStyle/>
          <a:p>
            <a:r>
              <a:rPr lang="en-US" sz="1400" dirty="0" smtClean="0"/>
              <a:t>35</a:t>
            </a:r>
            <a:endParaRPr lang="en-US" sz="1400" dirty="0"/>
          </a:p>
        </p:txBody>
      </p:sp>
      <p:sp>
        <p:nvSpPr>
          <p:cNvPr id="185" name="TextBox 184"/>
          <p:cNvSpPr txBox="1"/>
          <p:nvPr/>
        </p:nvSpPr>
        <p:spPr>
          <a:xfrm>
            <a:off x="7848404" y="6041471"/>
            <a:ext cx="503935" cy="307777"/>
          </a:xfrm>
          <a:prstGeom prst="rect">
            <a:avLst/>
          </a:prstGeom>
          <a:noFill/>
        </p:spPr>
        <p:txBody>
          <a:bodyPr wrap="square" rtlCol="0">
            <a:spAutoFit/>
          </a:bodyPr>
          <a:lstStyle/>
          <a:p>
            <a:r>
              <a:rPr lang="en-US" sz="1400" dirty="0"/>
              <a:t>5</a:t>
            </a:r>
          </a:p>
        </p:txBody>
      </p:sp>
      <p:sp>
        <p:nvSpPr>
          <p:cNvPr id="186" name="TextBox 185"/>
          <p:cNvSpPr txBox="1"/>
          <p:nvPr/>
        </p:nvSpPr>
        <p:spPr>
          <a:xfrm>
            <a:off x="7842044" y="5683571"/>
            <a:ext cx="503935" cy="307777"/>
          </a:xfrm>
          <a:prstGeom prst="rect">
            <a:avLst/>
          </a:prstGeom>
          <a:noFill/>
        </p:spPr>
        <p:txBody>
          <a:bodyPr wrap="square" rtlCol="0">
            <a:spAutoFit/>
          </a:bodyPr>
          <a:lstStyle/>
          <a:p>
            <a:r>
              <a:rPr lang="en-US" sz="1400" dirty="0" smtClean="0"/>
              <a:t>10</a:t>
            </a:r>
            <a:endParaRPr lang="en-US" sz="1400" dirty="0"/>
          </a:p>
        </p:txBody>
      </p:sp>
      <p:sp>
        <p:nvSpPr>
          <p:cNvPr id="187" name="TextBox 186"/>
          <p:cNvSpPr txBox="1"/>
          <p:nvPr/>
        </p:nvSpPr>
        <p:spPr>
          <a:xfrm>
            <a:off x="7853384" y="5364454"/>
            <a:ext cx="503935" cy="307777"/>
          </a:xfrm>
          <a:prstGeom prst="rect">
            <a:avLst/>
          </a:prstGeom>
          <a:noFill/>
        </p:spPr>
        <p:txBody>
          <a:bodyPr wrap="square" rtlCol="0">
            <a:spAutoFit/>
          </a:bodyPr>
          <a:lstStyle/>
          <a:p>
            <a:r>
              <a:rPr lang="en-US" sz="1400" dirty="0" smtClean="0"/>
              <a:t>15</a:t>
            </a:r>
            <a:endParaRPr lang="en-US" sz="1400" dirty="0"/>
          </a:p>
        </p:txBody>
      </p:sp>
      <p:sp>
        <p:nvSpPr>
          <p:cNvPr id="188" name="TextBox 187"/>
          <p:cNvSpPr txBox="1"/>
          <p:nvPr/>
        </p:nvSpPr>
        <p:spPr>
          <a:xfrm>
            <a:off x="7847029" y="4980458"/>
            <a:ext cx="503935" cy="307777"/>
          </a:xfrm>
          <a:prstGeom prst="rect">
            <a:avLst/>
          </a:prstGeom>
          <a:noFill/>
        </p:spPr>
        <p:txBody>
          <a:bodyPr wrap="square" rtlCol="0">
            <a:spAutoFit/>
          </a:bodyPr>
          <a:lstStyle/>
          <a:p>
            <a:r>
              <a:rPr lang="en-US" sz="1400" dirty="0" smtClean="0"/>
              <a:t>20</a:t>
            </a:r>
            <a:endParaRPr lang="en-US" sz="1400" dirty="0"/>
          </a:p>
        </p:txBody>
      </p:sp>
      <p:sp>
        <p:nvSpPr>
          <p:cNvPr id="189" name="TextBox 188"/>
          <p:cNvSpPr txBox="1"/>
          <p:nvPr/>
        </p:nvSpPr>
        <p:spPr>
          <a:xfrm>
            <a:off x="7853384" y="4615981"/>
            <a:ext cx="503935" cy="307777"/>
          </a:xfrm>
          <a:prstGeom prst="rect">
            <a:avLst/>
          </a:prstGeom>
          <a:noFill/>
        </p:spPr>
        <p:txBody>
          <a:bodyPr wrap="square" rtlCol="0">
            <a:spAutoFit/>
          </a:bodyPr>
          <a:lstStyle/>
          <a:p>
            <a:r>
              <a:rPr lang="en-US" sz="1400" dirty="0" smtClean="0"/>
              <a:t>25</a:t>
            </a:r>
            <a:endParaRPr lang="en-US" sz="1400" dirty="0"/>
          </a:p>
        </p:txBody>
      </p:sp>
      <p:sp>
        <p:nvSpPr>
          <p:cNvPr id="190" name="TextBox 189"/>
          <p:cNvSpPr txBox="1"/>
          <p:nvPr/>
        </p:nvSpPr>
        <p:spPr>
          <a:xfrm>
            <a:off x="7853384" y="4262844"/>
            <a:ext cx="503935" cy="307777"/>
          </a:xfrm>
          <a:prstGeom prst="rect">
            <a:avLst/>
          </a:prstGeom>
          <a:noFill/>
        </p:spPr>
        <p:txBody>
          <a:bodyPr wrap="square" rtlCol="0">
            <a:spAutoFit/>
          </a:bodyPr>
          <a:lstStyle/>
          <a:p>
            <a:r>
              <a:rPr lang="en-US" sz="1400" dirty="0" smtClean="0"/>
              <a:t>30</a:t>
            </a:r>
            <a:endParaRPr lang="en-US" sz="1400" dirty="0"/>
          </a:p>
        </p:txBody>
      </p:sp>
      <p:sp>
        <p:nvSpPr>
          <p:cNvPr id="191" name="TextBox 190"/>
          <p:cNvSpPr txBox="1"/>
          <p:nvPr/>
        </p:nvSpPr>
        <p:spPr>
          <a:xfrm>
            <a:off x="7853384" y="3847709"/>
            <a:ext cx="503935" cy="307777"/>
          </a:xfrm>
          <a:prstGeom prst="rect">
            <a:avLst/>
          </a:prstGeom>
          <a:noFill/>
        </p:spPr>
        <p:txBody>
          <a:bodyPr wrap="square" rtlCol="0">
            <a:spAutoFit/>
          </a:bodyPr>
          <a:lstStyle/>
          <a:p>
            <a:r>
              <a:rPr lang="en-US" sz="1400" dirty="0" smtClean="0"/>
              <a:t>35</a:t>
            </a:r>
            <a:endParaRPr lang="en-US" sz="1400" dirty="0"/>
          </a:p>
        </p:txBody>
      </p:sp>
      <p:sp>
        <p:nvSpPr>
          <p:cNvPr id="192" name="TextBox 191"/>
          <p:cNvSpPr txBox="1"/>
          <p:nvPr/>
        </p:nvSpPr>
        <p:spPr>
          <a:xfrm>
            <a:off x="7847024" y="3489809"/>
            <a:ext cx="503935" cy="307777"/>
          </a:xfrm>
          <a:prstGeom prst="rect">
            <a:avLst/>
          </a:prstGeom>
          <a:noFill/>
        </p:spPr>
        <p:txBody>
          <a:bodyPr wrap="square" rtlCol="0">
            <a:spAutoFit/>
          </a:bodyPr>
          <a:lstStyle/>
          <a:p>
            <a:r>
              <a:rPr lang="en-US" sz="1400" dirty="0" smtClean="0"/>
              <a:t>40</a:t>
            </a:r>
            <a:endParaRPr lang="en-US" sz="1400" dirty="0"/>
          </a:p>
        </p:txBody>
      </p:sp>
      <p:sp>
        <p:nvSpPr>
          <p:cNvPr id="193" name="TextBox 192"/>
          <p:cNvSpPr txBox="1"/>
          <p:nvPr/>
        </p:nvSpPr>
        <p:spPr>
          <a:xfrm>
            <a:off x="7858364" y="3170692"/>
            <a:ext cx="503935" cy="307777"/>
          </a:xfrm>
          <a:prstGeom prst="rect">
            <a:avLst/>
          </a:prstGeom>
          <a:noFill/>
        </p:spPr>
        <p:txBody>
          <a:bodyPr wrap="square" rtlCol="0">
            <a:spAutoFit/>
          </a:bodyPr>
          <a:lstStyle/>
          <a:p>
            <a:r>
              <a:rPr lang="en-US" sz="1400" dirty="0" smtClean="0"/>
              <a:t>45</a:t>
            </a:r>
            <a:endParaRPr lang="en-US" sz="1400" dirty="0"/>
          </a:p>
        </p:txBody>
      </p:sp>
      <p:sp>
        <p:nvSpPr>
          <p:cNvPr id="194" name="TextBox 193"/>
          <p:cNvSpPr txBox="1"/>
          <p:nvPr/>
        </p:nvSpPr>
        <p:spPr>
          <a:xfrm>
            <a:off x="7848405" y="2786696"/>
            <a:ext cx="468535" cy="307777"/>
          </a:xfrm>
          <a:prstGeom prst="rect">
            <a:avLst/>
          </a:prstGeom>
          <a:noFill/>
        </p:spPr>
        <p:txBody>
          <a:bodyPr wrap="square" rtlCol="0">
            <a:spAutoFit/>
          </a:bodyPr>
          <a:lstStyle/>
          <a:p>
            <a:r>
              <a:rPr lang="en-US" sz="1400" dirty="0" smtClean="0"/>
              <a:t>50</a:t>
            </a:r>
            <a:endParaRPr lang="en-US" sz="1400" dirty="0"/>
          </a:p>
        </p:txBody>
      </p:sp>
      <p:sp>
        <p:nvSpPr>
          <p:cNvPr id="195" name="TextBox 194"/>
          <p:cNvSpPr txBox="1"/>
          <p:nvPr/>
        </p:nvSpPr>
        <p:spPr>
          <a:xfrm>
            <a:off x="7848408" y="2422219"/>
            <a:ext cx="565607" cy="307777"/>
          </a:xfrm>
          <a:prstGeom prst="rect">
            <a:avLst/>
          </a:prstGeom>
          <a:noFill/>
        </p:spPr>
        <p:txBody>
          <a:bodyPr wrap="square" rtlCol="0">
            <a:spAutoFit/>
          </a:bodyPr>
          <a:lstStyle/>
          <a:p>
            <a:r>
              <a:rPr lang="en-US" sz="1400" dirty="0" smtClean="0"/>
              <a:t>55</a:t>
            </a:r>
            <a:endParaRPr lang="en-US" sz="1400" dirty="0"/>
          </a:p>
        </p:txBody>
      </p:sp>
      <p:sp>
        <p:nvSpPr>
          <p:cNvPr id="196" name="TextBox 195"/>
          <p:cNvSpPr txBox="1"/>
          <p:nvPr/>
        </p:nvSpPr>
        <p:spPr>
          <a:xfrm>
            <a:off x="7837068" y="2069082"/>
            <a:ext cx="565607" cy="307777"/>
          </a:xfrm>
          <a:prstGeom prst="rect">
            <a:avLst/>
          </a:prstGeom>
          <a:noFill/>
        </p:spPr>
        <p:txBody>
          <a:bodyPr wrap="square" rtlCol="0">
            <a:spAutoFit/>
          </a:bodyPr>
          <a:lstStyle/>
          <a:p>
            <a:r>
              <a:rPr lang="en-US" sz="1400" dirty="0" smtClean="0"/>
              <a:t>60</a:t>
            </a:r>
            <a:endParaRPr lang="en-US" sz="1400" dirty="0"/>
          </a:p>
        </p:txBody>
      </p:sp>
      <p:sp>
        <p:nvSpPr>
          <p:cNvPr id="197" name="TextBox 196"/>
          <p:cNvSpPr txBox="1"/>
          <p:nvPr/>
        </p:nvSpPr>
        <p:spPr>
          <a:xfrm>
            <a:off x="7842053" y="1693265"/>
            <a:ext cx="565607" cy="307777"/>
          </a:xfrm>
          <a:prstGeom prst="rect">
            <a:avLst/>
          </a:prstGeom>
          <a:noFill/>
        </p:spPr>
        <p:txBody>
          <a:bodyPr wrap="square" rtlCol="0">
            <a:spAutoFit/>
          </a:bodyPr>
          <a:lstStyle/>
          <a:p>
            <a:r>
              <a:rPr lang="en-US" sz="1400" dirty="0" smtClean="0"/>
              <a:t>65</a:t>
            </a:r>
            <a:endParaRPr lang="en-US" sz="1400" dirty="0"/>
          </a:p>
        </p:txBody>
      </p:sp>
      <p:sp>
        <p:nvSpPr>
          <p:cNvPr id="198" name="TextBox 197"/>
          <p:cNvSpPr txBox="1"/>
          <p:nvPr/>
        </p:nvSpPr>
        <p:spPr>
          <a:xfrm>
            <a:off x="7842053" y="1317448"/>
            <a:ext cx="565607" cy="307777"/>
          </a:xfrm>
          <a:prstGeom prst="rect">
            <a:avLst/>
          </a:prstGeom>
          <a:noFill/>
        </p:spPr>
        <p:txBody>
          <a:bodyPr wrap="square" rtlCol="0">
            <a:spAutoFit/>
          </a:bodyPr>
          <a:lstStyle/>
          <a:p>
            <a:r>
              <a:rPr lang="en-US" sz="1400" dirty="0" smtClean="0"/>
              <a:t>70</a:t>
            </a:r>
            <a:endParaRPr lang="en-US" sz="1400" dirty="0"/>
          </a:p>
        </p:txBody>
      </p:sp>
      <p:sp>
        <p:nvSpPr>
          <p:cNvPr id="199" name="TextBox 198"/>
          <p:cNvSpPr txBox="1"/>
          <p:nvPr/>
        </p:nvSpPr>
        <p:spPr>
          <a:xfrm>
            <a:off x="7842744" y="975651"/>
            <a:ext cx="565607" cy="307777"/>
          </a:xfrm>
          <a:prstGeom prst="rect">
            <a:avLst/>
          </a:prstGeom>
          <a:noFill/>
        </p:spPr>
        <p:txBody>
          <a:bodyPr wrap="square" rtlCol="0">
            <a:spAutoFit/>
          </a:bodyPr>
          <a:lstStyle/>
          <a:p>
            <a:r>
              <a:rPr lang="en-US" sz="1400" dirty="0" smtClean="0"/>
              <a:t>75</a:t>
            </a:r>
            <a:endParaRPr lang="en-US" sz="1400" dirty="0"/>
          </a:p>
        </p:txBody>
      </p:sp>
      <p:sp>
        <p:nvSpPr>
          <p:cNvPr id="200" name="TextBox 199"/>
          <p:cNvSpPr txBox="1"/>
          <p:nvPr/>
        </p:nvSpPr>
        <p:spPr>
          <a:xfrm>
            <a:off x="583305" y="646791"/>
            <a:ext cx="3873172" cy="3139321"/>
          </a:xfrm>
          <a:prstGeom prst="rect">
            <a:avLst/>
          </a:prstGeom>
          <a:noFill/>
        </p:spPr>
        <p:txBody>
          <a:bodyPr wrap="square" rtlCol="0">
            <a:spAutoFit/>
          </a:bodyPr>
          <a:lstStyle/>
          <a:p>
            <a:r>
              <a:rPr lang="en-US" dirty="0" smtClean="0"/>
              <a:t>Linda has 35 and </a:t>
            </a:r>
            <a:r>
              <a:rPr lang="en-US" dirty="0" err="1" smtClean="0"/>
              <a:t>Alishka</a:t>
            </a:r>
            <a:r>
              <a:rPr lang="en-US" dirty="0" smtClean="0"/>
              <a:t> has 75.</a:t>
            </a:r>
          </a:p>
          <a:p>
            <a:endParaRPr lang="en-US" dirty="0" smtClean="0"/>
          </a:p>
          <a:p>
            <a:r>
              <a:rPr lang="en-US" dirty="0" smtClean="0"/>
              <a:t>How many should each give away to be considered </a:t>
            </a:r>
            <a:r>
              <a:rPr lang="en-US" b="1" dirty="0" smtClean="0"/>
              <a:t>equally generous</a:t>
            </a:r>
            <a:r>
              <a:rPr lang="en-US" dirty="0" smtClean="0"/>
              <a:t> in the ‘for every’ sense?</a:t>
            </a:r>
          </a:p>
          <a:p>
            <a:endParaRPr lang="en-US" dirty="0" smtClean="0"/>
          </a:p>
          <a:p>
            <a:r>
              <a:rPr lang="en-US" dirty="0" smtClean="0">
                <a:solidFill>
                  <a:srgbClr val="3366FF"/>
                </a:solidFill>
              </a:rPr>
              <a:t>3 of every 5 looks like this!</a:t>
            </a:r>
          </a:p>
          <a:p>
            <a:endParaRPr lang="en-US" dirty="0" smtClean="0">
              <a:solidFill>
                <a:srgbClr val="3366FF"/>
              </a:solidFill>
            </a:endParaRPr>
          </a:p>
          <a:p>
            <a:r>
              <a:rPr lang="en-US" dirty="0" smtClean="0">
                <a:solidFill>
                  <a:srgbClr val="3366FF"/>
                </a:solidFill>
              </a:rPr>
              <a:t>Can you see how this is the same as     of each of their totals?</a:t>
            </a:r>
          </a:p>
          <a:p>
            <a:endParaRPr lang="en-US" dirty="0"/>
          </a:p>
        </p:txBody>
      </p:sp>
      <p:graphicFrame>
        <p:nvGraphicFramePr>
          <p:cNvPr id="184" name="Object 183"/>
          <p:cNvGraphicFramePr>
            <a:graphicFrameLocks noChangeAspect="1"/>
          </p:cNvGraphicFramePr>
          <p:nvPr/>
        </p:nvGraphicFramePr>
        <p:xfrm>
          <a:off x="4087813" y="2817338"/>
          <a:ext cx="177800" cy="419100"/>
        </p:xfrm>
        <a:graphic>
          <a:graphicData uri="http://schemas.openxmlformats.org/presentationml/2006/ole">
            <p:oleObj spid="_x0000_s17410" name="Equation" r:id="rId3" imgW="177800" imgH="419100" progId="Equation.DSMT4">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flipV="1">
            <a:off x="1053871" y="612372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flipV="1">
            <a:off x="1489777"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flipV="1">
            <a:off x="1925683" y="612372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flipV="1">
            <a:off x="2361589"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flipV="1">
            <a:off x="2797495" y="612372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flipV="1">
            <a:off x="1065211" y="5788488"/>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flipV="1">
            <a:off x="1501117"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flipV="1">
            <a:off x="1937023" y="578848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flipV="1">
            <a:off x="2372929"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flipV="1">
            <a:off x="2808835" y="578848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flipV="1">
            <a:off x="1064518" y="543693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flipV="1">
            <a:off x="1500424"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flipV="1">
            <a:off x="1936330" y="543693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flipV="1">
            <a:off x="2372236"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flipV="1">
            <a:off x="2808142" y="543693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flipV="1">
            <a:off x="1064518" y="5051367"/>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flipV="1">
            <a:off x="1500424"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flipV="1">
            <a:off x="1936330" y="505136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flipV="1">
            <a:off x="2372236"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flipV="1">
            <a:off x="2808142" y="505136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flipV="1">
            <a:off x="1064518" y="468847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flipV="1">
            <a:off x="1500424"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flipV="1">
            <a:off x="1936330" y="46884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flipV="1">
            <a:off x="2372236"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flipV="1">
            <a:off x="2808142" y="46884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flipV="1">
            <a:off x="1053871" y="433692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flipV="1">
            <a:off x="1489777"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flipV="1">
            <a:off x="1925683" y="433692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flipV="1">
            <a:off x="2361589"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flipV="1">
            <a:off x="2797495" y="433692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flipV="1">
            <a:off x="1064518" y="396270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flipV="1">
            <a:off x="1500424"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flipV="1">
            <a:off x="1936330" y="396270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flipV="1">
            <a:off x="2372236"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flipV="1">
            <a:off x="2808142" y="396270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flipV="1">
            <a:off x="5626446" y="611736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flipV="1">
            <a:off x="6062352"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flipV="1">
            <a:off x="6498258" y="611736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flipV="1">
            <a:off x="6934164"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flipV="1">
            <a:off x="7370070" y="611736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flipV="1">
            <a:off x="5626446" y="5782128"/>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flipV="1">
            <a:off x="6062352"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flipV="1">
            <a:off x="6498258" y="578212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flipV="1">
            <a:off x="6934164"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flipV="1">
            <a:off x="7370070" y="578212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flipV="1">
            <a:off x="5637093" y="543057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flipV="1">
            <a:off x="6072999"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flipV="1">
            <a:off x="6508905" y="543057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flipV="1">
            <a:off x="6944811"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flipV="1">
            <a:off x="7380717" y="543057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flipV="1">
            <a:off x="5637093" y="5045007"/>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flipV="1">
            <a:off x="6072999"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flipV="1">
            <a:off x="6508905" y="5045007"/>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flipV="1">
            <a:off x="6944811"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flipV="1">
            <a:off x="7380717" y="5045007"/>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flipV="1">
            <a:off x="5637093" y="468211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flipV="1">
            <a:off x="6072999"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flipV="1">
            <a:off x="6508905" y="468211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flipV="1">
            <a:off x="6944811"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flipV="1">
            <a:off x="7380717" y="468211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flipV="1">
            <a:off x="5626446" y="4330569"/>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flipV="1">
            <a:off x="6062352"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flipV="1">
            <a:off x="6498258" y="4330569"/>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flipV="1">
            <a:off x="6934164"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flipV="1">
            <a:off x="7370070" y="4330569"/>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flipV="1">
            <a:off x="5637093" y="395634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flipV="1">
            <a:off x="6072999"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flipV="1">
            <a:off x="6508905" y="395634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flipV="1">
            <a:off x="6944811"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flipV="1">
            <a:off x="7380717" y="395634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flipV="1">
            <a:off x="5637093" y="3559463"/>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flipV="1">
            <a:off x="6072999"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flipV="1">
            <a:off x="6508905" y="355946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flipV="1">
            <a:off x="6944811"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flipV="1">
            <a:off x="7380717" y="355946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flipV="1">
            <a:off x="5637093" y="3224231"/>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flipV="1">
            <a:off x="6072999"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flipV="1">
            <a:off x="6508905" y="3224231"/>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flipV="1">
            <a:off x="6944811"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flipV="1">
            <a:off x="7380717" y="3224231"/>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5" name="Oval 124"/>
          <p:cNvSpPr/>
          <p:nvPr/>
        </p:nvSpPr>
        <p:spPr>
          <a:xfrm flipV="1">
            <a:off x="5647740" y="2872682"/>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6" name="Oval 125"/>
          <p:cNvSpPr/>
          <p:nvPr/>
        </p:nvSpPr>
        <p:spPr>
          <a:xfrm flipV="1">
            <a:off x="6083646" y="287268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7" name="Oval 126"/>
          <p:cNvSpPr/>
          <p:nvPr/>
        </p:nvSpPr>
        <p:spPr>
          <a:xfrm flipV="1">
            <a:off x="6519552" y="287268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8" name="Oval 127"/>
          <p:cNvSpPr/>
          <p:nvPr/>
        </p:nvSpPr>
        <p:spPr>
          <a:xfrm flipV="1">
            <a:off x="6955458"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9" name="Oval 128"/>
          <p:cNvSpPr/>
          <p:nvPr/>
        </p:nvSpPr>
        <p:spPr>
          <a:xfrm flipV="1">
            <a:off x="7391364" y="287268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0" name="Oval 129"/>
          <p:cNvSpPr/>
          <p:nvPr/>
        </p:nvSpPr>
        <p:spPr>
          <a:xfrm flipV="1">
            <a:off x="5647740" y="2487110"/>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1" name="Oval 130"/>
          <p:cNvSpPr/>
          <p:nvPr/>
        </p:nvSpPr>
        <p:spPr>
          <a:xfrm flipV="1">
            <a:off x="6083646" y="248711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2" name="Oval 131"/>
          <p:cNvSpPr/>
          <p:nvPr/>
        </p:nvSpPr>
        <p:spPr>
          <a:xfrm flipV="1">
            <a:off x="6519552" y="2487110"/>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3" name="Oval 132"/>
          <p:cNvSpPr/>
          <p:nvPr/>
        </p:nvSpPr>
        <p:spPr>
          <a:xfrm flipV="1">
            <a:off x="6955458"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4" name="Oval 133"/>
          <p:cNvSpPr/>
          <p:nvPr/>
        </p:nvSpPr>
        <p:spPr>
          <a:xfrm flipV="1">
            <a:off x="7391364" y="2487110"/>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5" name="Oval 134"/>
          <p:cNvSpPr/>
          <p:nvPr/>
        </p:nvSpPr>
        <p:spPr>
          <a:xfrm flipV="1">
            <a:off x="5647740" y="2124222"/>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6" name="Oval 135"/>
          <p:cNvSpPr/>
          <p:nvPr/>
        </p:nvSpPr>
        <p:spPr>
          <a:xfrm flipV="1">
            <a:off x="6083646" y="212422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7" name="Oval 136"/>
          <p:cNvSpPr/>
          <p:nvPr/>
        </p:nvSpPr>
        <p:spPr>
          <a:xfrm flipV="1">
            <a:off x="6519552" y="212422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8" name="Oval 137"/>
          <p:cNvSpPr/>
          <p:nvPr/>
        </p:nvSpPr>
        <p:spPr>
          <a:xfrm flipV="1">
            <a:off x="6955458"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9" name="Oval 138"/>
          <p:cNvSpPr/>
          <p:nvPr/>
        </p:nvSpPr>
        <p:spPr>
          <a:xfrm flipV="1">
            <a:off x="7391364" y="212422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0" name="Oval 139"/>
          <p:cNvSpPr/>
          <p:nvPr/>
        </p:nvSpPr>
        <p:spPr>
          <a:xfrm flipV="1">
            <a:off x="5637093" y="1772672"/>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1" name="Oval 140"/>
          <p:cNvSpPr/>
          <p:nvPr/>
        </p:nvSpPr>
        <p:spPr>
          <a:xfrm flipV="1">
            <a:off x="6072999" y="177267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2" name="Oval 141"/>
          <p:cNvSpPr/>
          <p:nvPr/>
        </p:nvSpPr>
        <p:spPr>
          <a:xfrm flipV="1">
            <a:off x="6508905" y="1772672"/>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3" name="Oval 142"/>
          <p:cNvSpPr/>
          <p:nvPr/>
        </p:nvSpPr>
        <p:spPr>
          <a:xfrm flipV="1">
            <a:off x="6944811"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4" name="Oval 143"/>
          <p:cNvSpPr/>
          <p:nvPr/>
        </p:nvSpPr>
        <p:spPr>
          <a:xfrm flipV="1">
            <a:off x="7380717" y="1772672"/>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5" name="Oval 144"/>
          <p:cNvSpPr/>
          <p:nvPr/>
        </p:nvSpPr>
        <p:spPr>
          <a:xfrm flipV="1">
            <a:off x="5647740" y="1398443"/>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6" name="Oval 145"/>
          <p:cNvSpPr/>
          <p:nvPr/>
        </p:nvSpPr>
        <p:spPr>
          <a:xfrm flipV="1">
            <a:off x="6083646" y="139844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flipV="1">
            <a:off x="6519552" y="1398443"/>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flipV="1">
            <a:off x="6955458"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flipV="1">
            <a:off x="7391364" y="1398443"/>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flipV="1">
            <a:off x="5637093" y="1048278"/>
            <a:ext cx="165126" cy="165126"/>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flipV="1">
            <a:off x="6072999" y="104827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flipV="1">
            <a:off x="6508905" y="1048278"/>
            <a:ext cx="165126" cy="165126"/>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3" name="Oval 152"/>
          <p:cNvSpPr/>
          <p:nvPr/>
        </p:nvSpPr>
        <p:spPr>
          <a:xfrm flipV="1">
            <a:off x="6944811"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flipV="1">
            <a:off x="7380717" y="1048278"/>
            <a:ext cx="165126" cy="16512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TextBox 154"/>
          <p:cNvSpPr txBox="1"/>
          <p:nvPr/>
        </p:nvSpPr>
        <p:spPr>
          <a:xfrm>
            <a:off x="589665" y="6049320"/>
            <a:ext cx="317510" cy="307777"/>
          </a:xfrm>
          <a:prstGeom prst="rect">
            <a:avLst/>
          </a:prstGeom>
          <a:noFill/>
        </p:spPr>
        <p:txBody>
          <a:bodyPr wrap="square" rtlCol="0">
            <a:spAutoFit/>
          </a:bodyPr>
          <a:lstStyle/>
          <a:p>
            <a:r>
              <a:rPr lang="en-US" sz="1400" dirty="0" smtClean="0"/>
              <a:t>1</a:t>
            </a:r>
            <a:endParaRPr lang="en-US" sz="1400" dirty="0"/>
          </a:p>
        </p:txBody>
      </p:sp>
      <p:sp>
        <p:nvSpPr>
          <p:cNvPr id="156" name="TextBox 155"/>
          <p:cNvSpPr txBox="1"/>
          <p:nvPr/>
        </p:nvSpPr>
        <p:spPr>
          <a:xfrm>
            <a:off x="583305" y="5691420"/>
            <a:ext cx="317510" cy="307777"/>
          </a:xfrm>
          <a:prstGeom prst="rect">
            <a:avLst/>
          </a:prstGeom>
          <a:noFill/>
        </p:spPr>
        <p:txBody>
          <a:bodyPr wrap="square" rtlCol="0">
            <a:spAutoFit/>
          </a:bodyPr>
          <a:lstStyle/>
          <a:p>
            <a:r>
              <a:rPr lang="en-US" sz="1400" dirty="0"/>
              <a:t>2</a:t>
            </a:r>
          </a:p>
        </p:txBody>
      </p:sp>
      <p:sp>
        <p:nvSpPr>
          <p:cNvPr id="157" name="TextBox 156"/>
          <p:cNvSpPr txBox="1"/>
          <p:nvPr/>
        </p:nvSpPr>
        <p:spPr>
          <a:xfrm>
            <a:off x="594645" y="5372303"/>
            <a:ext cx="317510" cy="307777"/>
          </a:xfrm>
          <a:prstGeom prst="rect">
            <a:avLst/>
          </a:prstGeom>
          <a:noFill/>
        </p:spPr>
        <p:txBody>
          <a:bodyPr wrap="square" rtlCol="0">
            <a:spAutoFit/>
          </a:bodyPr>
          <a:lstStyle/>
          <a:p>
            <a:r>
              <a:rPr lang="en-US" sz="1400" dirty="0" smtClean="0"/>
              <a:t>3</a:t>
            </a:r>
            <a:endParaRPr lang="en-US" sz="1400" dirty="0"/>
          </a:p>
        </p:txBody>
      </p:sp>
      <p:sp>
        <p:nvSpPr>
          <p:cNvPr id="158" name="TextBox 157"/>
          <p:cNvSpPr txBox="1"/>
          <p:nvPr/>
        </p:nvSpPr>
        <p:spPr>
          <a:xfrm>
            <a:off x="588290" y="4988307"/>
            <a:ext cx="317510" cy="307777"/>
          </a:xfrm>
          <a:prstGeom prst="rect">
            <a:avLst/>
          </a:prstGeom>
          <a:noFill/>
        </p:spPr>
        <p:txBody>
          <a:bodyPr wrap="square" rtlCol="0">
            <a:spAutoFit/>
          </a:bodyPr>
          <a:lstStyle/>
          <a:p>
            <a:r>
              <a:rPr lang="en-US" sz="1400" dirty="0"/>
              <a:t>4</a:t>
            </a:r>
          </a:p>
        </p:txBody>
      </p:sp>
      <p:sp>
        <p:nvSpPr>
          <p:cNvPr id="159" name="TextBox 158"/>
          <p:cNvSpPr txBox="1"/>
          <p:nvPr/>
        </p:nvSpPr>
        <p:spPr>
          <a:xfrm>
            <a:off x="594645" y="4623830"/>
            <a:ext cx="317510" cy="307777"/>
          </a:xfrm>
          <a:prstGeom prst="rect">
            <a:avLst/>
          </a:prstGeom>
          <a:noFill/>
        </p:spPr>
        <p:txBody>
          <a:bodyPr wrap="square" rtlCol="0">
            <a:spAutoFit/>
          </a:bodyPr>
          <a:lstStyle/>
          <a:p>
            <a:r>
              <a:rPr lang="en-US" sz="1400" dirty="0"/>
              <a:t>5</a:t>
            </a:r>
          </a:p>
        </p:txBody>
      </p:sp>
      <p:sp>
        <p:nvSpPr>
          <p:cNvPr id="160" name="TextBox 159"/>
          <p:cNvSpPr txBox="1"/>
          <p:nvPr/>
        </p:nvSpPr>
        <p:spPr>
          <a:xfrm>
            <a:off x="594645" y="4270693"/>
            <a:ext cx="317510" cy="307777"/>
          </a:xfrm>
          <a:prstGeom prst="rect">
            <a:avLst/>
          </a:prstGeom>
          <a:noFill/>
        </p:spPr>
        <p:txBody>
          <a:bodyPr wrap="square" rtlCol="0">
            <a:spAutoFit/>
          </a:bodyPr>
          <a:lstStyle/>
          <a:p>
            <a:r>
              <a:rPr lang="en-US" sz="1400" dirty="0" smtClean="0"/>
              <a:t>6</a:t>
            </a:r>
            <a:endParaRPr lang="en-US" sz="1400" dirty="0"/>
          </a:p>
        </p:txBody>
      </p:sp>
      <p:sp>
        <p:nvSpPr>
          <p:cNvPr id="161" name="TextBox 160"/>
          <p:cNvSpPr txBox="1"/>
          <p:nvPr/>
        </p:nvSpPr>
        <p:spPr>
          <a:xfrm>
            <a:off x="594645" y="3899429"/>
            <a:ext cx="317510" cy="307777"/>
          </a:xfrm>
          <a:prstGeom prst="rect">
            <a:avLst/>
          </a:prstGeom>
          <a:noFill/>
        </p:spPr>
        <p:txBody>
          <a:bodyPr wrap="square" rtlCol="0">
            <a:spAutoFit/>
          </a:bodyPr>
          <a:lstStyle/>
          <a:p>
            <a:r>
              <a:rPr lang="en-US" sz="1400" dirty="0"/>
              <a:t>7</a:t>
            </a:r>
          </a:p>
        </p:txBody>
      </p:sp>
      <p:sp>
        <p:nvSpPr>
          <p:cNvPr id="162" name="TextBox 161"/>
          <p:cNvSpPr txBox="1"/>
          <p:nvPr/>
        </p:nvSpPr>
        <p:spPr>
          <a:xfrm>
            <a:off x="5114181" y="6047831"/>
            <a:ext cx="317510" cy="307777"/>
          </a:xfrm>
          <a:prstGeom prst="rect">
            <a:avLst/>
          </a:prstGeom>
          <a:noFill/>
        </p:spPr>
        <p:txBody>
          <a:bodyPr wrap="square" rtlCol="0">
            <a:spAutoFit/>
          </a:bodyPr>
          <a:lstStyle/>
          <a:p>
            <a:r>
              <a:rPr lang="en-US" sz="1400" dirty="0" smtClean="0"/>
              <a:t>1</a:t>
            </a:r>
            <a:endParaRPr lang="en-US" sz="1400" dirty="0"/>
          </a:p>
        </p:txBody>
      </p:sp>
      <p:sp>
        <p:nvSpPr>
          <p:cNvPr id="163" name="TextBox 162"/>
          <p:cNvSpPr txBox="1"/>
          <p:nvPr/>
        </p:nvSpPr>
        <p:spPr>
          <a:xfrm>
            <a:off x="5107821" y="5689931"/>
            <a:ext cx="317510" cy="307777"/>
          </a:xfrm>
          <a:prstGeom prst="rect">
            <a:avLst/>
          </a:prstGeom>
          <a:noFill/>
        </p:spPr>
        <p:txBody>
          <a:bodyPr wrap="square" rtlCol="0">
            <a:spAutoFit/>
          </a:bodyPr>
          <a:lstStyle/>
          <a:p>
            <a:r>
              <a:rPr lang="en-US" sz="1400" dirty="0"/>
              <a:t>2</a:t>
            </a:r>
          </a:p>
        </p:txBody>
      </p:sp>
      <p:sp>
        <p:nvSpPr>
          <p:cNvPr id="164" name="TextBox 163"/>
          <p:cNvSpPr txBox="1"/>
          <p:nvPr/>
        </p:nvSpPr>
        <p:spPr>
          <a:xfrm>
            <a:off x="5119161" y="5370814"/>
            <a:ext cx="317510" cy="307777"/>
          </a:xfrm>
          <a:prstGeom prst="rect">
            <a:avLst/>
          </a:prstGeom>
          <a:noFill/>
        </p:spPr>
        <p:txBody>
          <a:bodyPr wrap="square" rtlCol="0">
            <a:spAutoFit/>
          </a:bodyPr>
          <a:lstStyle/>
          <a:p>
            <a:r>
              <a:rPr lang="en-US" sz="1400" dirty="0" smtClean="0"/>
              <a:t>3</a:t>
            </a:r>
            <a:endParaRPr lang="en-US" sz="1400" dirty="0"/>
          </a:p>
        </p:txBody>
      </p:sp>
      <p:sp>
        <p:nvSpPr>
          <p:cNvPr id="165" name="TextBox 164"/>
          <p:cNvSpPr txBox="1"/>
          <p:nvPr/>
        </p:nvSpPr>
        <p:spPr>
          <a:xfrm>
            <a:off x="5112806" y="4986818"/>
            <a:ext cx="317510" cy="307777"/>
          </a:xfrm>
          <a:prstGeom prst="rect">
            <a:avLst/>
          </a:prstGeom>
          <a:noFill/>
        </p:spPr>
        <p:txBody>
          <a:bodyPr wrap="square" rtlCol="0">
            <a:spAutoFit/>
          </a:bodyPr>
          <a:lstStyle/>
          <a:p>
            <a:r>
              <a:rPr lang="en-US" sz="1400" dirty="0"/>
              <a:t>4</a:t>
            </a:r>
          </a:p>
        </p:txBody>
      </p:sp>
      <p:sp>
        <p:nvSpPr>
          <p:cNvPr id="166" name="TextBox 165"/>
          <p:cNvSpPr txBox="1"/>
          <p:nvPr/>
        </p:nvSpPr>
        <p:spPr>
          <a:xfrm>
            <a:off x="5119161" y="4622341"/>
            <a:ext cx="317510" cy="307777"/>
          </a:xfrm>
          <a:prstGeom prst="rect">
            <a:avLst/>
          </a:prstGeom>
          <a:noFill/>
        </p:spPr>
        <p:txBody>
          <a:bodyPr wrap="square" rtlCol="0">
            <a:spAutoFit/>
          </a:bodyPr>
          <a:lstStyle/>
          <a:p>
            <a:r>
              <a:rPr lang="en-US" sz="1400" dirty="0"/>
              <a:t>5</a:t>
            </a:r>
          </a:p>
        </p:txBody>
      </p:sp>
      <p:sp>
        <p:nvSpPr>
          <p:cNvPr id="167" name="TextBox 166"/>
          <p:cNvSpPr txBox="1"/>
          <p:nvPr/>
        </p:nvSpPr>
        <p:spPr>
          <a:xfrm>
            <a:off x="5119161" y="4269204"/>
            <a:ext cx="317510" cy="307777"/>
          </a:xfrm>
          <a:prstGeom prst="rect">
            <a:avLst/>
          </a:prstGeom>
          <a:noFill/>
        </p:spPr>
        <p:txBody>
          <a:bodyPr wrap="square" rtlCol="0">
            <a:spAutoFit/>
          </a:bodyPr>
          <a:lstStyle/>
          <a:p>
            <a:r>
              <a:rPr lang="en-US" sz="1400" dirty="0" smtClean="0"/>
              <a:t>6</a:t>
            </a:r>
            <a:endParaRPr lang="en-US" sz="1400" dirty="0"/>
          </a:p>
        </p:txBody>
      </p:sp>
      <p:sp>
        <p:nvSpPr>
          <p:cNvPr id="168" name="TextBox 167"/>
          <p:cNvSpPr txBox="1"/>
          <p:nvPr/>
        </p:nvSpPr>
        <p:spPr>
          <a:xfrm>
            <a:off x="5119161" y="3854069"/>
            <a:ext cx="317510" cy="307777"/>
          </a:xfrm>
          <a:prstGeom prst="rect">
            <a:avLst/>
          </a:prstGeom>
          <a:noFill/>
        </p:spPr>
        <p:txBody>
          <a:bodyPr wrap="square" rtlCol="0">
            <a:spAutoFit/>
          </a:bodyPr>
          <a:lstStyle/>
          <a:p>
            <a:r>
              <a:rPr lang="en-US" sz="1400" dirty="0"/>
              <a:t>7</a:t>
            </a:r>
          </a:p>
        </p:txBody>
      </p:sp>
      <p:sp>
        <p:nvSpPr>
          <p:cNvPr id="169" name="TextBox 168"/>
          <p:cNvSpPr txBox="1"/>
          <p:nvPr/>
        </p:nvSpPr>
        <p:spPr>
          <a:xfrm>
            <a:off x="5112801" y="3496169"/>
            <a:ext cx="317510" cy="307777"/>
          </a:xfrm>
          <a:prstGeom prst="rect">
            <a:avLst/>
          </a:prstGeom>
          <a:noFill/>
        </p:spPr>
        <p:txBody>
          <a:bodyPr wrap="square" rtlCol="0">
            <a:spAutoFit/>
          </a:bodyPr>
          <a:lstStyle/>
          <a:p>
            <a:r>
              <a:rPr lang="en-US" sz="1400" dirty="0" smtClean="0"/>
              <a:t>8</a:t>
            </a:r>
            <a:endParaRPr lang="en-US" sz="1400" dirty="0"/>
          </a:p>
        </p:txBody>
      </p:sp>
      <p:sp>
        <p:nvSpPr>
          <p:cNvPr id="170" name="TextBox 169"/>
          <p:cNvSpPr txBox="1"/>
          <p:nvPr/>
        </p:nvSpPr>
        <p:spPr>
          <a:xfrm>
            <a:off x="5124141" y="3177052"/>
            <a:ext cx="317510" cy="307777"/>
          </a:xfrm>
          <a:prstGeom prst="rect">
            <a:avLst/>
          </a:prstGeom>
          <a:noFill/>
        </p:spPr>
        <p:txBody>
          <a:bodyPr wrap="square" rtlCol="0">
            <a:spAutoFit/>
          </a:bodyPr>
          <a:lstStyle/>
          <a:p>
            <a:r>
              <a:rPr lang="en-US" sz="1400" dirty="0"/>
              <a:t>9</a:t>
            </a:r>
          </a:p>
        </p:txBody>
      </p:sp>
      <p:sp>
        <p:nvSpPr>
          <p:cNvPr id="171" name="TextBox 170"/>
          <p:cNvSpPr txBox="1"/>
          <p:nvPr/>
        </p:nvSpPr>
        <p:spPr>
          <a:xfrm>
            <a:off x="5068821" y="2793056"/>
            <a:ext cx="468535" cy="307777"/>
          </a:xfrm>
          <a:prstGeom prst="rect">
            <a:avLst/>
          </a:prstGeom>
          <a:noFill/>
        </p:spPr>
        <p:txBody>
          <a:bodyPr wrap="square" rtlCol="0">
            <a:spAutoFit/>
          </a:bodyPr>
          <a:lstStyle/>
          <a:p>
            <a:r>
              <a:rPr lang="en-US" sz="1400" dirty="0" smtClean="0"/>
              <a:t>10</a:t>
            </a:r>
            <a:endParaRPr lang="en-US" sz="1400" dirty="0"/>
          </a:p>
        </p:txBody>
      </p:sp>
      <p:sp>
        <p:nvSpPr>
          <p:cNvPr id="172" name="TextBox 171"/>
          <p:cNvSpPr txBox="1"/>
          <p:nvPr/>
        </p:nvSpPr>
        <p:spPr>
          <a:xfrm>
            <a:off x="5068824" y="2428579"/>
            <a:ext cx="565607" cy="307777"/>
          </a:xfrm>
          <a:prstGeom prst="rect">
            <a:avLst/>
          </a:prstGeom>
          <a:noFill/>
        </p:spPr>
        <p:txBody>
          <a:bodyPr wrap="square" rtlCol="0">
            <a:spAutoFit/>
          </a:bodyPr>
          <a:lstStyle/>
          <a:p>
            <a:r>
              <a:rPr lang="en-US" sz="1400" dirty="0" smtClean="0"/>
              <a:t>11</a:t>
            </a:r>
            <a:endParaRPr lang="en-US" sz="1400" dirty="0"/>
          </a:p>
        </p:txBody>
      </p:sp>
      <p:sp>
        <p:nvSpPr>
          <p:cNvPr id="173" name="TextBox 172"/>
          <p:cNvSpPr txBox="1"/>
          <p:nvPr/>
        </p:nvSpPr>
        <p:spPr>
          <a:xfrm>
            <a:off x="5068824" y="2075442"/>
            <a:ext cx="565607" cy="307777"/>
          </a:xfrm>
          <a:prstGeom prst="rect">
            <a:avLst/>
          </a:prstGeom>
          <a:noFill/>
        </p:spPr>
        <p:txBody>
          <a:bodyPr wrap="square" rtlCol="0">
            <a:spAutoFit/>
          </a:bodyPr>
          <a:lstStyle/>
          <a:p>
            <a:r>
              <a:rPr lang="en-US" sz="1400" dirty="0" smtClean="0"/>
              <a:t>12</a:t>
            </a:r>
            <a:endParaRPr lang="en-US" sz="1400" dirty="0"/>
          </a:p>
        </p:txBody>
      </p:sp>
      <p:sp>
        <p:nvSpPr>
          <p:cNvPr id="174" name="TextBox 173"/>
          <p:cNvSpPr txBox="1"/>
          <p:nvPr/>
        </p:nvSpPr>
        <p:spPr>
          <a:xfrm>
            <a:off x="5073809" y="1699625"/>
            <a:ext cx="565607" cy="307777"/>
          </a:xfrm>
          <a:prstGeom prst="rect">
            <a:avLst/>
          </a:prstGeom>
          <a:noFill/>
        </p:spPr>
        <p:txBody>
          <a:bodyPr wrap="square" rtlCol="0">
            <a:spAutoFit/>
          </a:bodyPr>
          <a:lstStyle/>
          <a:p>
            <a:r>
              <a:rPr lang="en-US" sz="1400" dirty="0" smtClean="0"/>
              <a:t>13</a:t>
            </a:r>
            <a:endParaRPr lang="en-US" sz="1400" dirty="0"/>
          </a:p>
        </p:txBody>
      </p:sp>
      <p:sp>
        <p:nvSpPr>
          <p:cNvPr id="175" name="TextBox 174"/>
          <p:cNvSpPr txBox="1"/>
          <p:nvPr/>
        </p:nvSpPr>
        <p:spPr>
          <a:xfrm>
            <a:off x="5062469" y="1323808"/>
            <a:ext cx="565607" cy="307777"/>
          </a:xfrm>
          <a:prstGeom prst="rect">
            <a:avLst/>
          </a:prstGeom>
          <a:noFill/>
        </p:spPr>
        <p:txBody>
          <a:bodyPr wrap="square" rtlCol="0">
            <a:spAutoFit/>
          </a:bodyPr>
          <a:lstStyle/>
          <a:p>
            <a:r>
              <a:rPr lang="en-US" sz="1400" dirty="0" smtClean="0"/>
              <a:t>14</a:t>
            </a:r>
            <a:endParaRPr lang="en-US" sz="1400" dirty="0"/>
          </a:p>
        </p:txBody>
      </p:sp>
      <p:sp>
        <p:nvSpPr>
          <p:cNvPr id="176" name="TextBox 175"/>
          <p:cNvSpPr txBox="1"/>
          <p:nvPr/>
        </p:nvSpPr>
        <p:spPr>
          <a:xfrm>
            <a:off x="5063160" y="982011"/>
            <a:ext cx="565607" cy="307777"/>
          </a:xfrm>
          <a:prstGeom prst="rect">
            <a:avLst/>
          </a:prstGeom>
          <a:noFill/>
        </p:spPr>
        <p:txBody>
          <a:bodyPr wrap="square" rtlCol="0">
            <a:spAutoFit/>
          </a:bodyPr>
          <a:lstStyle/>
          <a:p>
            <a:r>
              <a:rPr lang="en-US" sz="1400" dirty="0" smtClean="0"/>
              <a:t>15</a:t>
            </a:r>
            <a:endParaRPr lang="en-US" sz="1400" dirty="0"/>
          </a:p>
        </p:txBody>
      </p:sp>
      <p:sp>
        <p:nvSpPr>
          <p:cNvPr id="177" name="TextBox 176"/>
          <p:cNvSpPr txBox="1"/>
          <p:nvPr/>
        </p:nvSpPr>
        <p:spPr>
          <a:xfrm>
            <a:off x="3243141" y="6049217"/>
            <a:ext cx="544298" cy="307777"/>
          </a:xfrm>
          <a:prstGeom prst="rect">
            <a:avLst/>
          </a:prstGeom>
          <a:noFill/>
        </p:spPr>
        <p:txBody>
          <a:bodyPr wrap="square" rtlCol="0">
            <a:spAutoFit/>
          </a:bodyPr>
          <a:lstStyle/>
          <a:p>
            <a:r>
              <a:rPr lang="en-US" sz="1400" dirty="0"/>
              <a:t>5</a:t>
            </a:r>
          </a:p>
        </p:txBody>
      </p:sp>
      <p:sp>
        <p:nvSpPr>
          <p:cNvPr id="178" name="TextBox 177"/>
          <p:cNvSpPr txBox="1"/>
          <p:nvPr/>
        </p:nvSpPr>
        <p:spPr>
          <a:xfrm>
            <a:off x="3236781" y="5691317"/>
            <a:ext cx="544298" cy="307777"/>
          </a:xfrm>
          <a:prstGeom prst="rect">
            <a:avLst/>
          </a:prstGeom>
          <a:noFill/>
        </p:spPr>
        <p:txBody>
          <a:bodyPr wrap="square" rtlCol="0">
            <a:spAutoFit/>
          </a:bodyPr>
          <a:lstStyle/>
          <a:p>
            <a:r>
              <a:rPr lang="en-US" sz="1400" dirty="0" smtClean="0"/>
              <a:t>10</a:t>
            </a:r>
            <a:endParaRPr lang="en-US" sz="1400" dirty="0"/>
          </a:p>
        </p:txBody>
      </p:sp>
      <p:sp>
        <p:nvSpPr>
          <p:cNvPr id="179" name="TextBox 178"/>
          <p:cNvSpPr txBox="1"/>
          <p:nvPr/>
        </p:nvSpPr>
        <p:spPr>
          <a:xfrm>
            <a:off x="3248121" y="5372200"/>
            <a:ext cx="544298" cy="307777"/>
          </a:xfrm>
          <a:prstGeom prst="rect">
            <a:avLst/>
          </a:prstGeom>
          <a:noFill/>
        </p:spPr>
        <p:txBody>
          <a:bodyPr wrap="square" rtlCol="0">
            <a:spAutoFit/>
          </a:bodyPr>
          <a:lstStyle/>
          <a:p>
            <a:r>
              <a:rPr lang="en-US" sz="1400" dirty="0" smtClean="0"/>
              <a:t>15</a:t>
            </a:r>
            <a:endParaRPr lang="en-US" sz="1400" dirty="0"/>
          </a:p>
        </p:txBody>
      </p:sp>
      <p:sp>
        <p:nvSpPr>
          <p:cNvPr id="180" name="TextBox 179"/>
          <p:cNvSpPr txBox="1"/>
          <p:nvPr/>
        </p:nvSpPr>
        <p:spPr>
          <a:xfrm>
            <a:off x="3241766" y="4988204"/>
            <a:ext cx="544298" cy="307777"/>
          </a:xfrm>
          <a:prstGeom prst="rect">
            <a:avLst/>
          </a:prstGeom>
          <a:noFill/>
        </p:spPr>
        <p:txBody>
          <a:bodyPr wrap="square" rtlCol="0">
            <a:spAutoFit/>
          </a:bodyPr>
          <a:lstStyle/>
          <a:p>
            <a:r>
              <a:rPr lang="en-US" sz="1400" dirty="0" smtClean="0"/>
              <a:t>20</a:t>
            </a:r>
            <a:endParaRPr lang="en-US" sz="1400" dirty="0"/>
          </a:p>
        </p:txBody>
      </p:sp>
      <p:sp>
        <p:nvSpPr>
          <p:cNvPr id="181" name="TextBox 180"/>
          <p:cNvSpPr txBox="1"/>
          <p:nvPr/>
        </p:nvSpPr>
        <p:spPr>
          <a:xfrm>
            <a:off x="3248121" y="4623727"/>
            <a:ext cx="544298" cy="307777"/>
          </a:xfrm>
          <a:prstGeom prst="rect">
            <a:avLst/>
          </a:prstGeom>
          <a:noFill/>
        </p:spPr>
        <p:txBody>
          <a:bodyPr wrap="square" rtlCol="0">
            <a:spAutoFit/>
          </a:bodyPr>
          <a:lstStyle/>
          <a:p>
            <a:r>
              <a:rPr lang="en-US" sz="1400" dirty="0" smtClean="0"/>
              <a:t>25</a:t>
            </a:r>
            <a:endParaRPr lang="en-US" sz="1400" dirty="0"/>
          </a:p>
        </p:txBody>
      </p:sp>
      <p:sp>
        <p:nvSpPr>
          <p:cNvPr id="182" name="TextBox 181"/>
          <p:cNvSpPr txBox="1"/>
          <p:nvPr/>
        </p:nvSpPr>
        <p:spPr>
          <a:xfrm>
            <a:off x="3248121" y="4270590"/>
            <a:ext cx="544298" cy="307777"/>
          </a:xfrm>
          <a:prstGeom prst="rect">
            <a:avLst/>
          </a:prstGeom>
          <a:noFill/>
        </p:spPr>
        <p:txBody>
          <a:bodyPr wrap="square" rtlCol="0">
            <a:spAutoFit/>
          </a:bodyPr>
          <a:lstStyle/>
          <a:p>
            <a:r>
              <a:rPr lang="en-US" sz="1400" dirty="0" smtClean="0"/>
              <a:t>30</a:t>
            </a:r>
            <a:endParaRPr lang="en-US" sz="1400" dirty="0"/>
          </a:p>
        </p:txBody>
      </p:sp>
      <p:sp>
        <p:nvSpPr>
          <p:cNvPr id="183" name="TextBox 182"/>
          <p:cNvSpPr txBox="1"/>
          <p:nvPr/>
        </p:nvSpPr>
        <p:spPr>
          <a:xfrm>
            <a:off x="3248121" y="3899326"/>
            <a:ext cx="544298" cy="307777"/>
          </a:xfrm>
          <a:prstGeom prst="rect">
            <a:avLst/>
          </a:prstGeom>
          <a:noFill/>
        </p:spPr>
        <p:txBody>
          <a:bodyPr wrap="square" rtlCol="0">
            <a:spAutoFit/>
          </a:bodyPr>
          <a:lstStyle/>
          <a:p>
            <a:r>
              <a:rPr lang="en-US" sz="1400" dirty="0" smtClean="0"/>
              <a:t>35</a:t>
            </a:r>
            <a:endParaRPr lang="en-US" sz="1400" dirty="0"/>
          </a:p>
        </p:txBody>
      </p:sp>
      <p:sp>
        <p:nvSpPr>
          <p:cNvPr id="185" name="TextBox 184"/>
          <p:cNvSpPr txBox="1"/>
          <p:nvPr/>
        </p:nvSpPr>
        <p:spPr>
          <a:xfrm>
            <a:off x="7848404" y="6041471"/>
            <a:ext cx="503935" cy="307777"/>
          </a:xfrm>
          <a:prstGeom prst="rect">
            <a:avLst/>
          </a:prstGeom>
          <a:noFill/>
        </p:spPr>
        <p:txBody>
          <a:bodyPr wrap="square" rtlCol="0">
            <a:spAutoFit/>
          </a:bodyPr>
          <a:lstStyle/>
          <a:p>
            <a:r>
              <a:rPr lang="en-US" sz="1400" dirty="0"/>
              <a:t>5</a:t>
            </a:r>
          </a:p>
        </p:txBody>
      </p:sp>
      <p:sp>
        <p:nvSpPr>
          <p:cNvPr id="186" name="TextBox 185"/>
          <p:cNvSpPr txBox="1"/>
          <p:nvPr/>
        </p:nvSpPr>
        <p:spPr>
          <a:xfrm>
            <a:off x="7842044" y="5683571"/>
            <a:ext cx="503935" cy="307777"/>
          </a:xfrm>
          <a:prstGeom prst="rect">
            <a:avLst/>
          </a:prstGeom>
          <a:noFill/>
        </p:spPr>
        <p:txBody>
          <a:bodyPr wrap="square" rtlCol="0">
            <a:spAutoFit/>
          </a:bodyPr>
          <a:lstStyle/>
          <a:p>
            <a:r>
              <a:rPr lang="en-US" sz="1400" dirty="0" smtClean="0"/>
              <a:t>10</a:t>
            </a:r>
            <a:endParaRPr lang="en-US" sz="1400" dirty="0"/>
          </a:p>
        </p:txBody>
      </p:sp>
      <p:sp>
        <p:nvSpPr>
          <p:cNvPr id="187" name="TextBox 186"/>
          <p:cNvSpPr txBox="1"/>
          <p:nvPr/>
        </p:nvSpPr>
        <p:spPr>
          <a:xfrm>
            <a:off x="7853384" y="5364454"/>
            <a:ext cx="503935" cy="307777"/>
          </a:xfrm>
          <a:prstGeom prst="rect">
            <a:avLst/>
          </a:prstGeom>
          <a:noFill/>
        </p:spPr>
        <p:txBody>
          <a:bodyPr wrap="square" rtlCol="0">
            <a:spAutoFit/>
          </a:bodyPr>
          <a:lstStyle/>
          <a:p>
            <a:r>
              <a:rPr lang="en-US" sz="1400" dirty="0" smtClean="0"/>
              <a:t>15</a:t>
            </a:r>
            <a:endParaRPr lang="en-US" sz="1400" dirty="0"/>
          </a:p>
        </p:txBody>
      </p:sp>
      <p:sp>
        <p:nvSpPr>
          <p:cNvPr id="188" name="TextBox 187"/>
          <p:cNvSpPr txBox="1"/>
          <p:nvPr/>
        </p:nvSpPr>
        <p:spPr>
          <a:xfrm>
            <a:off x="7847029" y="4980458"/>
            <a:ext cx="503935" cy="307777"/>
          </a:xfrm>
          <a:prstGeom prst="rect">
            <a:avLst/>
          </a:prstGeom>
          <a:noFill/>
        </p:spPr>
        <p:txBody>
          <a:bodyPr wrap="square" rtlCol="0">
            <a:spAutoFit/>
          </a:bodyPr>
          <a:lstStyle/>
          <a:p>
            <a:r>
              <a:rPr lang="en-US" sz="1400" dirty="0" smtClean="0"/>
              <a:t>20</a:t>
            </a:r>
            <a:endParaRPr lang="en-US" sz="1400" dirty="0"/>
          </a:p>
        </p:txBody>
      </p:sp>
      <p:sp>
        <p:nvSpPr>
          <p:cNvPr id="189" name="TextBox 188"/>
          <p:cNvSpPr txBox="1"/>
          <p:nvPr/>
        </p:nvSpPr>
        <p:spPr>
          <a:xfrm>
            <a:off x="7853384" y="4615981"/>
            <a:ext cx="503935" cy="307777"/>
          </a:xfrm>
          <a:prstGeom prst="rect">
            <a:avLst/>
          </a:prstGeom>
          <a:noFill/>
        </p:spPr>
        <p:txBody>
          <a:bodyPr wrap="square" rtlCol="0">
            <a:spAutoFit/>
          </a:bodyPr>
          <a:lstStyle/>
          <a:p>
            <a:r>
              <a:rPr lang="en-US" sz="1400" dirty="0" smtClean="0"/>
              <a:t>25</a:t>
            </a:r>
            <a:endParaRPr lang="en-US" sz="1400" dirty="0"/>
          </a:p>
        </p:txBody>
      </p:sp>
      <p:sp>
        <p:nvSpPr>
          <p:cNvPr id="190" name="TextBox 189"/>
          <p:cNvSpPr txBox="1"/>
          <p:nvPr/>
        </p:nvSpPr>
        <p:spPr>
          <a:xfrm>
            <a:off x="7853384" y="4262844"/>
            <a:ext cx="503935" cy="307777"/>
          </a:xfrm>
          <a:prstGeom prst="rect">
            <a:avLst/>
          </a:prstGeom>
          <a:noFill/>
        </p:spPr>
        <p:txBody>
          <a:bodyPr wrap="square" rtlCol="0">
            <a:spAutoFit/>
          </a:bodyPr>
          <a:lstStyle/>
          <a:p>
            <a:r>
              <a:rPr lang="en-US" sz="1400" dirty="0" smtClean="0"/>
              <a:t>30</a:t>
            </a:r>
            <a:endParaRPr lang="en-US" sz="1400" dirty="0"/>
          </a:p>
        </p:txBody>
      </p:sp>
      <p:sp>
        <p:nvSpPr>
          <p:cNvPr id="191" name="TextBox 190"/>
          <p:cNvSpPr txBox="1"/>
          <p:nvPr/>
        </p:nvSpPr>
        <p:spPr>
          <a:xfrm>
            <a:off x="7853384" y="3847709"/>
            <a:ext cx="503935" cy="307777"/>
          </a:xfrm>
          <a:prstGeom prst="rect">
            <a:avLst/>
          </a:prstGeom>
          <a:noFill/>
        </p:spPr>
        <p:txBody>
          <a:bodyPr wrap="square" rtlCol="0">
            <a:spAutoFit/>
          </a:bodyPr>
          <a:lstStyle/>
          <a:p>
            <a:r>
              <a:rPr lang="en-US" sz="1400" dirty="0" smtClean="0"/>
              <a:t>35</a:t>
            </a:r>
            <a:endParaRPr lang="en-US" sz="1400" dirty="0"/>
          </a:p>
        </p:txBody>
      </p:sp>
      <p:sp>
        <p:nvSpPr>
          <p:cNvPr id="192" name="TextBox 191"/>
          <p:cNvSpPr txBox="1"/>
          <p:nvPr/>
        </p:nvSpPr>
        <p:spPr>
          <a:xfrm>
            <a:off x="7847024" y="3489809"/>
            <a:ext cx="503935" cy="307777"/>
          </a:xfrm>
          <a:prstGeom prst="rect">
            <a:avLst/>
          </a:prstGeom>
          <a:noFill/>
        </p:spPr>
        <p:txBody>
          <a:bodyPr wrap="square" rtlCol="0">
            <a:spAutoFit/>
          </a:bodyPr>
          <a:lstStyle/>
          <a:p>
            <a:r>
              <a:rPr lang="en-US" sz="1400" dirty="0" smtClean="0"/>
              <a:t>40</a:t>
            </a:r>
            <a:endParaRPr lang="en-US" sz="1400" dirty="0"/>
          </a:p>
        </p:txBody>
      </p:sp>
      <p:sp>
        <p:nvSpPr>
          <p:cNvPr id="193" name="TextBox 192"/>
          <p:cNvSpPr txBox="1"/>
          <p:nvPr/>
        </p:nvSpPr>
        <p:spPr>
          <a:xfrm>
            <a:off x="7858364" y="3170692"/>
            <a:ext cx="503935" cy="307777"/>
          </a:xfrm>
          <a:prstGeom prst="rect">
            <a:avLst/>
          </a:prstGeom>
          <a:noFill/>
        </p:spPr>
        <p:txBody>
          <a:bodyPr wrap="square" rtlCol="0">
            <a:spAutoFit/>
          </a:bodyPr>
          <a:lstStyle/>
          <a:p>
            <a:r>
              <a:rPr lang="en-US" sz="1400" dirty="0" smtClean="0"/>
              <a:t>45</a:t>
            </a:r>
            <a:endParaRPr lang="en-US" sz="1400" dirty="0"/>
          </a:p>
        </p:txBody>
      </p:sp>
      <p:sp>
        <p:nvSpPr>
          <p:cNvPr id="194" name="TextBox 193"/>
          <p:cNvSpPr txBox="1"/>
          <p:nvPr/>
        </p:nvSpPr>
        <p:spPr>
          <a:xfrm>
            <a:off x="7848405" y="2786696"/>
            <a:ext cx="468535" cy="307777"/>
          </a:xfrm>
          <a:prstGeom prst="rect">
            <a:avLst/>
          </a:prstGeom>
          <a:noFill/>
        </p:spPr>
        <p:txBody>
          <a:bodyPr wrap="square" rtlCol="0">
            <a:spAutoFit/>
          </a:bodyPr>
          <a:lstStyle/>
          <a:p>
            <a:r>
              <a:rPr lang="en-US" sz="1400" dirty="0" smtClean="0"/>
              <a:t>50</a:t>
            </a:r>
            <a:endParaRPr lang="en-US" sz="1400" dirty="0"/>
          </a:p>
        </p:txBody>
      </p:sp>
      <p:sp>
        <p:nvSpPr>
          <p:cNvPr id="195" name="TextBox 194"/>
          <p:cNvSpPr txBox="1"/>
          <p:nvPr/>
        </p:nvSpPr>
        <p:spPr>
          <a:xfrm>
            <a:off x="7848408" y="2422219"/>
            <a:ext cx="565607" cy="307777"/>
          </a:xfrm>
          <a:prstGeom prst="rect">
            <a:avLst/>
          </a:prstGeom>
          <a:noFill/>
        </p:spPr>
        <p:txBody>
          <a:bodyPr wrap="square" rtlCol="0">
            <a:spAutoFit/>
          </a:bodyPr>
          <a:lstStyle/>
          <a:p>
            <a:r>
              <a:rPr lang="en-US" sz="1400" dirty="0" smtClean="0"/>
              <a:t>55</a:t>
            </a:r>
            <a:endParaRPr lang="en-US" sz="1400" dirty="0"/>
          </a:p>
        </p:txBody>
      </p:sp>
      <p:sp>
        <p:nvSpPr>
          <p:cNvPr id="196" name="TextBox 195"/>
          <p:cNvSpPr txBox="1"/>
          <p:nvPr/>
        </p:nvSpPr>
        <p:spPr>
          <a:xfrm>
            <a:off x="7837068" y="2069082"/>
            <a:ext cx="565607" cy="307777"/>
          </a:xfrm>
          <a:prstGeom prst="rect">
            <a:avLst/>
          </a:prstGeom>
          <a:noFill/>
        </p:spPr>
        <p:txBody>
          <a:bodyPr wrap="square" rtlCol="0">
            <a:spAutoFit/>
          </a:bodyPr>
          <a:lstStyle/>
          <a:p>
            <a:r>
              <a:rPr lang="en-US" sz="1400" dirty="0" smtClean="0"/>
              <a:t>60</a:t>
            </a:r>
            <a:endParaRPr lang="en-US" sz="1400" dirty="0"/>
          </a:p>
        </p:txBody>
      </p:sp>
      <p:sp>
        <p:nvSpPr>
          <p:cNvPr id="197" name="TextBox 196"/>
          <p:cNvSpPr txBox="1"/>
          <p:nvPr/>
        </p:nvSpPr>
        <p:spPr>
          <a:xfrm>
            <a:off x="7842053" y="1693265"/>
            <a:ext cx="565607" cy="307777"/>
          </a:xfrm>
          <a:prstGeom prst="rect">
            <a:avLst/>
          </a:prstGeom>
          <a:noFill/>
        </p:spPr>
        <p:txBody>
          <a:bodyPr wrap="square" rtlCol="0">
            <a:spAutoFit/>
          </a:bodyPr>
          <a:lstStyle/>
          <a:p>
            <a:r>
              <a:rPr lang="en-US" sz="1400" dirty="0" smtClean="0"/>
              <a:t>65</a:t>
            </a:r>
            <a:endParaRPr lang="en-US" sz="1400" dirty="0"/>
          </a:p>
        </p:txBody>
      </p:sp>
      <p:sp>
        <p:nvSpPr>
          <p:cNvPr id="198" name="TextBox 197"/>
          <p:cNvSpPr txBox="1"/>
          <p:nvPr/>
        </p:nvSpPr>
        <p:spPr>
          <a:xfrm>
            <a:off x="7842053" y="1317448"/>
            <a:ext cx="565607" cy="307777"/>
          </a:xfrm>
          <a:prstGeom prst="rect">
            <a:avLst/>
          </a:prstGeom>
          <a:noFill/>
        </p:spPr>
        <p:txBody>
          <a:bodyPr wrap="square" rtlCol="0">
            <a:spAutoFit/>
          </a:bodyPr>
          <a:lstStyle/>
          <a:p>
            <a:r>
              <a:rPr lang="en-US" sz="1400" dirty="0" smtClean="0"/>
              <a:t>70</a:t>
            </a:r>
            <a:endParaRPr lang="en-US" sz="1400" dirty="0"/>
          </a:p>
        </p:txBody>
      </p:sp>
      <p:sp>
        <p:nvSpPr>
          <p:cNvPr id="199" name="TextBox 198"/>
          <p:cNvSpPr txBox="1"/>
          <p:nvPr/>
        </p:nvSpPr>
        <p:spPr>
          <a:xfrm>
            <a:off x="7842744" y="975651"/>
            <a:ext cx="565607" cy="307777"/>
          </a:xfrm>
          <a:prstGeom prst="rect">
            <a:avLst/>
          </a:prstGeom>
          <a:noFill/>
        </p:spPr>
        <p:txBody>
          <a:bodyPr wrap="square" rtlCol="0">
            <a:spAutoFit/>
          </a:bodyPr>
          <a:lstStyle/>
          <a:p>
            <a:r>
              <a:rPr lang="en-US" sz="1400" dirty="0" smtClean="0"/>
              <a:t>75</a:t>
            </a:r>
            <a:endParaRPr lang="en-US" sz="1400" dirty="0"/>
          </a:p>
        </p:txBody>
      </p:sp>
      <p:sp>
        <p:nvSpPr>
          <p:cNvPr id="200" name="TextBox 199"/>
          <p:cNvSpPr txBox="1"/>
          <p:nvPr/>
        </p:nvSpPr>
        <p:spPr>
          <a:xfrm>
            <a:off x="583305" y="646791"/>
            <a:ext cx="3873172" cy="3139321"/>
          </a:xfrm>
          <a:prstGeom prst="rect">
            <a:avLst/>
          </a:prstGeom>
          <a:noFill/>
        </p:spPr>
        <p:txBody>
          <a:bodyPr wrap="square" rtlCol="0">
            <a:spAutoFit/>
          </a:bodyPr>
          <a:lstStyle/>
          <a:p>
            <a:r>
              <a:rPr lang="en-US" dirty="0" smtClean="0"/>
              <a:t>Linda has 35 and </a:t>
            </a:r>
            <a:r>
              <a:rPr lang="en-US" dirty="0" err="1" smtClean="0"/>
              <a:t>Alishka</a:t>
            </a:r>
            <a:r>
              <a:rPr lang="en-US" dirty="0" smtClean="0"/>
              <a:t> has 75.</a:t>
            </a:r>
          </a:p>
          <a:p>
            <a:endParaRPr lang="en-US" dirty="0" smtClean="0"/>
          </a:p>
          <a:p>
            <a:r>
              <a:rPr lang="en-US" dirty="0" smtClean="0"/>
              <a:t>How many should each give away to be considered </a:t>
            </a:r>
            <a:r>
              <a:rPr lang="en-US" b="1" dirty="0" smtClean="0"/>
              <a:t>equally generous</a:t>
            </a:r>
            <a:r>
              <a:rPr lang="en-US" dirty="0" smtClean="0"/>
              <a:t> in the ‘for every’ sense?</a:t>
            </a:r>
          </a:p>
          <a:p>
            <a:endParaRPr lang="en-US" dirty="0" smtClean="0"/>
          </a:p>
          <a:p>
            <a:r>
              <a:rPr lang="en-US" dirty="0" smtClean="0">
                <a:solidFill>
                  <a:srgbClr val="3366FF"/>
                </a:solidFill>
              </a:rPr>
              <a:t>3 of every 5 looks like this!</a:t>
            </a:r>
          </a:p>
          <a:p>
            <a:endParaRPr lang="en-US" dirty="0" smtClean="0">
              <a:solidFill>
                <a:srgbClr val="3366FF"/>
              </a:solidFill>
            </a:endParaRPr>
          </a:p>
          <a:p>
            <a:r>
              <a:rPr lang="en-US" dirty="0" smtClean="0">
                <a:solidFill>
                  <a:srgbClr val="3366FF"/>
                </a:solidFill>
              </a:rPr>
              <a:t>Can you see how this is the same as     of each of their totals?</a:t>
            </a:r>
          </a:p>
          <a:p>
            <a:endParaRPr lang="en-US" dirty="0"/>
          </a:p>
        </p:txBody>
      </p:sp>
      <p:graphicFrame>
        <p:nvGraphicFramePr>
          <p:cNvPr id="184" name="Object 183"/>
          <p:cNvGraphicFramePr>
            <a:graphicFrameLocks noChangeAspect="1"/>
          </p:cNvGraphicFramePr>
          <p:nvPr/>
        </p:nvGraphicFramePr>
        <p:xfrm>
          <a:off x="4087813" y="2817338"/>
          <a:ext cx="177800" cy="419100"/>
        </p:xfrm>
        <a:graphic>
          <a:graphicData uri="http://schemas.openxmlformats.org/presentationml/2006/ole">
            <p:oleObj spid="_x0000_s22530" name="Equation" r:id="rId3" imgW="177800" imgH="419100" progId="Equation.DSMT4">
              <p:embed/>
            </p:oleObj>
          </a:graphicData>
        </a:graphic>
      </p:graphicFrame>
      <p:sp>
        <p:nvSpPr>
          <p:cNvPr id="205" name="Rectangle 204"/>
          <p:cNvSpPr/>
          <p:nvPr/>
        </p:nvSpPr>
        <p:spPr>
          <a:xfrm>
            <a:off x="5615106" y="1020800"/>
            <a:ext cx="1941384" cy="5328447"/>
          </a:xfrm>
          <a:prstGeom prst="rect">
            <a:avLst/>
          </a:prstGeom>
          <a:solidFill>
            <a:srgbClr val="CCFFCC">
              <a:alpha val="43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Rectangle 205"/>
          <p:cNvSpPr/>
          <p:nvPr/>
        </p:nvSpPr>
        <p:spPr>
          <a:xfrm>
            <a:off x="1064518" y="3898085"/>
            <a:ext cx="1920090" cy="2457668"/>
          </a:xfrm>
          <a:prstGeom prst="rect">
            <a:avLst/>
          </a:prstGeom>
          <a:solidFill>
            <a:srgbClr val="CCFFCC">
              <a:alpha val="43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Rectangle 206"/>
          <p:cNvSpPr/>
          <p:nvPr/>
        </p:nvSpPr>
        <p:spPr>
          <a:xfrm>
            <a:off x="5615106" y="1015509"/>
            <a:ext cx="1090494" cy="5322087"/>
          </a:xfrm>
          <a:prstGeom prst="rect">
            <a:avLst/>
          </a:prstGeom>
          <a:gradFill flip="none" rotWithShape="1">
            <a:gsLst>
              <a:gs pos="0">
                <a:schemeClr val="accent1">
                  <a:tint val="100000"/>
                  <a:shade val="100000"/>
                  <a:satMod val="130000"/>
                  <a:alpha val="43000"/>
                </a:schemeClr>
              </a:gs>
              <a:gs pos="100000">
                <a:schemeClr val="accent1">
                  <a:tint val="50000"/>
                  <a:shade val="100000"/>
                  <a:satMod val="350000"/>
                  <a:alpha val="43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Rectangle 207"/>
          <p:cNvSpPr/>
          <p:nvPr/>
        </p:nvSpPr>
        <p:spPr>
          <a:xfrm>
            <a:off x="1065211" y="3897371"/>
            <a:ext cx="1048278" cy="2457668"/>
          </a:xfrm>
          <a:prstGeom prst="rect">
            <a:avLst/>
          </a:prstGeom>
          <a:gradFill flip="none" rotWithShape="1">
            <a:gsLst>
              <a:gs pos="0">
                <a:schemeClr val="accent1">
                  <a:tint val="100000"/>
                  <a:shade val="100000"/>
                  <a:satMod val="130000"/>
                  <a:alpha val="43000"/>
                </a:schemeClr>
              </a:gs>
              <a:gs pos="100000">
                <a:schemeClr val="accent1">
                  <a:tint val="50000"/>
                  <a:shade val="100000"/>
                  <a:satMod val="350000"/>
                  <a:alpha val="43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261</TotalTime>
  <Words>2149</Words>
  <Application>Microsoft Macintosh PowerPoint</Application>
  <PresentationFormat>On-screen Show (4:3)</PresentationFormat>
  <Paragraphs>1201</Paragraphs>
  <Slides>36</Slides>
  <Notes>0</Notes>
  <HiddenSlides>0</HiddenSlides>
  <MMClips>0</MMClips>
  <ScaleCrop>false</ScaleCrop>
  <HeadingPairs>
    <vt:vector size="6" baseType="variant">
      <vt:variant>
        <vt:lpstr>Design Template</vt:lpstr>
      </vt:variant>
      <vt:variant>
        <vt:i4>1</vt:i4>
      </vt:variant>
      <vt:variant>
        <vt:lpstr>Embedded OLE Servers</vt:lpstr>
      </vt:variant>
      <vt:variant>
        <vt:i4>1</vt:i4>
      </vt:variant>
      <vt:variant>
        <vt:lpstr>Slide Titles</vt:lpstr>
      </vt:variant>
      <vt:variant>
        <vt:i4>36</vt:i4>
      </vt:variant>
    </vt:vector>
  </HeadingPairs>
  <TitlesOfParts>
    <vt:vector size="38" baseType="lpstr">
      <vt:lpstr>Office Theme</vt:lpstr>
      <vt:lpstr>Equation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Anthony Harradine</dc:creator>
  <cp:lastModifiedBy>Anthony Harradine</cp:lastModifiedBy>
  <cp:revision>40</cp:revision>
  <dcterms:created xsi:type="dcterms:W3CDTF">2014-10-31T03:38:19Z</dcterms:created>
  <dcterms:modified xsi:type="dcterms:W3CDTF">2014-10-31T04:40:16Z</dcterms:modified>
</cp:coreProperties>
</file>